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media/image33.png" ContentType="image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79" r:id="rId10"/>
    <p:sldId id="266" r:id="rId11"/>
    <p:sldId id="268" r:id="rId12"/>
    <p:sldId id="280" r:id="rId13"/>
    <p:sldId id="272" r:id="rId14"/>
    <p:sldId id="273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Up</c:v>
                </c:pt>
              </c:strCache>
            </c:strRef>
          </c:tx>
          <c:spPr>
            <a:solidFill>
              <a:srgbClr val="E34948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FFFFFF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Foot OA</c:v>
                </c:pt>
                <c:pt idx="1">
                  <c:v>Foot OW</c:v>
                </c:pt>
                <c:pt idx="2">
                  <c:v>Foot DO</c:v>
                </c:pt>
                <c:pt idx="3">
                  <c:v>Gill OA</c:v>
                </c:pt>
                <c:pt idx="4">
                  <c:v>Gill OW</c:v>
                </c:pt>
                <c:pt idx="5">
                  <c:v>Gill DO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108</c:v>
                </c:pt>
                <c:pt idx="1">
                  <c:v>126</c:v>
                </c:pt>
                <c:pt idx="2">
                  <c:v>278</c:v>
                </c:pt>
                <c:pt idx="3">
                  <c:v>229</c:v>
                </c:pt>
                <c:pt idx="4">
                  <c:v>106</c:v>
                </c:pt>
                <c:pt idx="5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7A-4B84-8C70-BAD22B9F76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Down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FFFFFF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Foot OA</c:v>
                </c:pt>
                <c:pt idx="1">
                  <c:v>Foot OW</c:v>
                </c:pt>
                <c:pt idx="2">
                  <c:v>Foot DO</c:v>
                </c:pt>
                <c:pt idx="3">
                  <c:v>Gill OA</c:v>
                </c:pt>
                <c:pt idx="4">
                  <c:v>Gill OW</c:v>
                </c:pt>
                <c:pt idx="5">
                  <c:v>Gill DO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53</c:v>
                </c:pt>
                <c:pt idx="1">
                  <c:v>85</c:v>
                </c:pt>
                <c:pt idx="2">
                  <c:v>400</c:v>
                </c:pt>
                <c:pt idx="3">
                  <c:v>355</c:v>
                </c:pt>
                <c:pt idx="4">
                  <c:v>121</c:v>
                </c:pt>
                <c:pt idx="5">
                  <c:v>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7A-4B84-8C70-BAD22B9F760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B273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00"/>
        </c:scaling>
        <c:delete val="0"/>
        <c:axPos val="l"/>
        <c:majorGridlines>
          <c:spPr>
            <a:ln w="9525" cap="flat">
              <a:solidFill>
                <a:srgbClr val="E3DFD6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6E6E6E"/>
                    </a:solidFill>
                    <a:latin typeface="+mn-lt"/>
                  </a:defRPr>
                </a:pPr>
                <a:r>
                  <a:rPr lang="en-US" sz="1200" b="0" i="0" u="none" strike="noStrike">
                    <a:solidFill>
                      <a:srgbClr val="6E6E6E"/>
                    </a:solidFill>
                    <a:latin typeface="+mn-lt"/>
                  </a:rPr>
                  <a:t>DEGs vs day-3 control (padj &lt; 0.05)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E6E6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300">
              <a:solidFill>
                <a:srgbClr val="1B273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731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783080"/>
            <a:ext cx="694944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931920"/>
            <a:ext cx="67665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900" dirty="0">
                <a:solidFill>
                  <a:schemeClr val="bg2"/>
                </a:solidFill>
              </a:defRPr>
            </a:lvl1pPr>
          </a:lstStyle>
          <a:p>
            <a:pPr marL="0" indent="0">
              <a:buNone/>
            </a:pPr>
            <a:r>
              <a:rPr lang="en-US" sz="1900" dirty="0">
                <a:solidFill>
                  <a:schemeClr val="bg2"/>
                </a:solidFill>
              </a:rPr>
              <a:t>Subtitle</a:t>
            </a:r>
            <a:endParaRPr lang="en-US" sz="19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5257800"/>
            <a:ext cx="67665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500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r>
              <a:rPr lang="en-US" sz="1500" dirty="0">
                <a:solidFill>
                  <a:schemeClr val="accent1"/>
                </a:solidFill>
              </a:rPr>
              <a:t>Authors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1106424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8813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ussel bed photo" descr="Mussel bed on a rocky shore with a breaking wav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photo overlay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tx2">
              <a:alpha val="45000"/>
            </a:schemeClr>
          </a:solidFill>
          <a:ln w="12700">
            <a:solidFill>
              <a:schemeClr val="tx2">
                <a:alpha val="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panel"/>
          <p:cNvSpPr/>
          <p:nvPr/>
        </p:nvSpPr>
        <p:spPr>
          <a:xfrm>
            <a:off x="0" y="0"/>
            <a:ext cx="7663992" cy="6858000"/>
          </a:xfrm>
          <a:prstGeom prst="rect">
            <a:avLst/>
          </a:prstGeom>
          <a:solidFill>
            <a:schemeClr val="tx2">
              <a:alpha val="88000"/>
            </a:schemeClr>
          </a:solidFill>
          <a:ln w="12700">
            <a:solidFill>
              <a:schemeClr val="tx2">
                <a:alpha val="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460970" y="1783080"/>
            <a:ext cx="6949440" cy="128233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Weakened attachment and transcriptomic shifts in a marine mussel following exposure to ocean acidification, warming, and hypoxia.</a:t>
            </a:r>
            <a:endParaRPr lang="en-US" sz="2400" dirty="0"/>
          </a:p>
        </p:txBody>
      </p:sp>
      <p:sp>
        <p:nvSpPr>
          <p:cNvPr id="9" name="Text 0"/>
          <p:cNvSpPr>
            <a:spLocks noGrp="1"/>
          </p:cNvSpPr>
          <p:nvPr>
            <p:ph type="body" idx="102" hasCustomPrompt="1"/>
          </p:nvPr>
        </p:nvSpPr>
        <p:spPr>
          <a:xfrm>
            <a:off x="552410" y="3640183"/>
            <a:ext cx="6766560" cy="16067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1"/>
                </a:solidFill>
              </a:rPr>
              <a:t>Matthew George, Grace Leuchtenberger, Henry Berg, Eric Essington, Steven B. Roberts, and Emily Carrington</a:t>
            </a:r>
            <a:endParaRPr lang="en-US" sz="1500" dirty="0"/>
          </a:p>
          <a:p>
            <a:r>
              <a:rPr lang="en-US" sz="1300" dirty="0">
                <a:solidFill>
                  <a:schemeClr val="bg2"/>
                </a:solidFill>
              </a:rPr>
              <a:t>October 6, 2026</a:t>
            </a:r>
          </a:p>
          <a:p>
            <a:endParaRPr lang="en-US" sz="1300" dirty="0">
              <a:solidFill>
                <a:schemeClr val="bg2"/>
              </a:solidFill>
            </a:endParaRPr>
          </a:p>
          <a:p>
            <a:endParaRPr lang="en-US" sz="1300" dirty="0">
              <a:solidFill>
                <a:schemeClr val="bg2"/>
              </a:solidFill>
            </a:endParaRPr>
          </a:p>
          <a:p>
            <a:r>
              <a:rPr lang="en-US" sz="1300" dirty="0">
                <a:solidFill>
                  <a:schemeClr val="bg2"/>
                </a:solidFill>
              </a:rPr>
              <a:t>2026 International Conference on Shellfish Restoration</a:t>
            </a:r>
          </a:p>
        </p:txBody>
      </p:sp>
      <p:pic>
        <p:nvPicPr>
          <p:cNvPr id="12" name="Picture 11" descr="ISRS Logo">
            <a:extLst>
              <a:ext uri="{FF2B5EF4-FFF2-40B4-BE49-F238E27FC236}">
                <a16:creationId xmlns:a16="http://schemas.microsoft.com/office/drawing/2014/main" id="{6128801D-E88F-FD56-69B6-EE89393B4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81" y="5221059"/>
            <a:ext cx="2130458" cy="8313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35578"/>
            <a:ext cx="11064240" cy="744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Mussels are foundation species and a valuable crop</a:t>
            </a:r>
            <a:endParaRPr lang="en-US" sz="2800" dirty="0"/>
          </a:p>
        </p:txBody>
      </p:sp>
      <p:pic>
        <p:nvPicPr>
          <p:cNvPr id="3" name="Mussel attached to a stone by its byssal" descr="Mussel attached to a stone by its byssal thread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394960" cy="3598381"/>
          </a:xfrm>
          <a:prstGeom prst="rect">
            <a:avLst/>
          </a:prstGeom>
        </p:spPr>
      </p:pic>
      <p:sp>
        <p:nvSpPr>
          <p:cNvPr id="4" name="source note"/>
          <p:cNvSpPr txBox="1"/>
          <p:nvPr/>
        </p:nvSpPr>
        <p:spPr>
          <a:xfrm>
            <a:off x="548640" y="5070565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Photo: Jonathan Wilker</a:t>
            </a:r>
            <a:endParaRPr lang="en-US" sz="1000" dirty="0"/>
          </a:p>
        </p:txBody>
      </p:sp>
      <p:sp>
        <p:nvSpPr>
          <p:cNvPr id="5" name="importance 0 circle"/>
          <p:cNvSpPr/>
          <p:nvPr/>
        </p:nvSpPr>
        <p:spPr>
          <a:xfrm>
            <a:off x="6400800" y="150876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portance 0 icon" descr="importance 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734" y="1669694"/>
            <a:ext cx="409651" cy="409651"/>
          </a:xfrm>
          <a:prstGeom prst="rect">
            <a:avLst/>
          </a:prstGeom>
        </p:spPr>
      </p:pic>
      <p:sp>
        <p:nvSpPr>
          <p:cNvPr id="7" name="importance head 0"/>
          <p:cNvSpPr txBox="1"/>
          <p:nvPr/>
        </p:nvSpPr>
        <p:spPr>
          <a:xfrm>
            <a:off x="7360920" y="146304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Ecosystem engineers</a:t>
            </a:r>
            <a:endParaRPr lang="en-US" sz="1900" dirty="0"/>
          </a:p>
        </p:txBody>
      </p:sp>
      <p:sp>
        <p:nvSpPr>
          <p:cNvPr id="8" name="importance body 0"/>
          <p:cNvSpPr txBox="1"/>
          <p:nvPr/>
        </p:nvSpPr>
        <p:spPr>
          <a:xfrm>
            <a:off x="7360920" y="1892808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Mussel beds build habitat and raise the number of species living on rocky shores.</a:t>
            </a:r>
            <a:endParaRPr lang="en-US" sz="1450" dirty="0"/>
          </a:p>
        </p:txBody>
      </p:sp>
      <p:sp>
        <p:nvSpPr>
          <p:cNvPr id="9" name="importance 1 circle"/>
          <p:cNvSpPr/>
          <p:nvPr/>
        </p:nvSpPr>
        <p:spPr>
          <a:xfrm>
            <a:off x="6400800" y="292608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portance 1 icon" descr="importanc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1734" y="3087014"/>
            <a:ext cx="409651" cy="409651"/>
          </a:xfrm>
          <a:prstGeom prst="rect">
            <a:avLst/>
          </a:prstGeom>
        </p:spPr>
      </p:pic>
      <p:sp>
        <p:nvSpPr>
          <p:cNvPr id="11" name="importance head 1"/>
          <p:cNvSpPr txBox="1"/>
          <p:nvPr/>
        </p:nvSpPr>
        <p:spPr>
          <a:xfrm>
            <a:off x="7360920" y="288036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A valuable crop</a:t>
            </a:r>
            <a:endParaRPr lang="en-US" sz="1900" dirty="0"/>
          </a:p>
        </p:txBody>
      </p:sp>
      <p:sp>
        <p:nvSpPr>
          <p:cNvPr id="12" name="importance body 1"/>
          <p:cNvSpPr txBox="1"/>
          <p:nvPr/>
        </p:nvSpPr>
        <p:spPr>
          <a:xfrm>
            <a:off x="7360920" y="3310128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Mussel farming is worth more than $2.9 billion worldwide (FAO 2024)</a:t>
            </a:r>
            <a:endParaRPr lang="en-US" sz="1600" dirty="0"/>
          </a:p>
        </p:txBody>
      </p:sp>
      <p:sp>
        <p:nvSpPr>
          <p:cNvPr id="13" name="importance 2 circle"/>
          <p:cNvSpPr/>
          <p:nvPr/>
        </p:nvSpPr>
        <p:spPr>
          <a:xfrm>
            <a:off x="6400800" y="434340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portance 2 icon" descr="importanc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1734" y="4504334"/>
            <a:ext cx="409651" cy="409651"/>
          </a:xfrm>
          <a:prstGeom prst="rect">
            <a:avLst/>
          </a:prstGeom>
        </p:spPr>
      </p:pic>
      <p:sp>
        <p:nvSpPr>
          <p:cNvPr id="15" name="importance head 2"/>
          <p:cNvSpPr txBox="1"/>
          <p:nvPr/>
        </p:nvSpPr>
        <p:spPr>
          <a:xfrm>
            <a:off x="7360920" y="42976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On a changing coast</a:t>
            </a:r>
            <a:endParaRPr lang="en-US" sz="1900" dirty="0"/>
          </a:p>
        </p:txBody>
      </p:sp>
      <p:sp>
        <p:nvSpPr>
          <p:cNvPr id="16" name="importance body 2"/>
          <p:cNvSpPr txBox="1"/>
          <p:nvPr/>
        </p:nvSpPr>
        <p:spPr>
          <a:xfrm>
            <a:off x="7360920" y="4727448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Upwelling already brings acidified, low-oxygen water onto the NE Pacific shelf (Feely et al. 2008), where </a:t>
            </a:r>
            <a:r>
              <a:rPr lang="en-US" sz="1450" i="1" dirty="0">
                <a:solidFill>
                  <a:schemeClr val="tx1"/>
                </a:solidFill>
              </a:rPr>
              <a:t>Mytilus trossulus</a:t>
            </a:r>
            <a:r>
              <a:rPr lang="en-US" sz="1450" dirty="0">
                <a:solidFill>
                  <a:schemeClr val="tx1"/>
                </a:solidFill>
              </a:rPr>
              <a:t> is native.</a:t>
            </a:r>
            <a:endParaRPr lang="en-US" sz="1450" dirty="0"/>
          </a:p>
        </p:txBody>
      </p:sp>
      <p:sp>
        <p:nvSpPr>
          <p:cNvPr id="17" name="source note"/>
          <p:cNvSpPr txBox="1"/>
          <p:nvPr/>
        </p:nvSpPr>
        <p:spPr>
          <a:xfrm>
            <a:off x="6400800" y="5956662"/>
            <a:ext cx="5257800" cy="661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Borthagaray AI, Carranza A (2007) Acta Oecologica 31:243-250. FAO (2024) Fishery and aquaculture statistics yearbook 2014. Feely RA et al. (2008) Science 320:1490-1492. Zhao X et al. (2017) Mar Ecol Prog Ser 565:67-77.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95926"/>
            <a:ext cx="11064240" cy="8842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Attachment is survival: waves pull, and byssal threads hold</a:t>
            </a:r>
            <a:endParaRPr lang="en-US" sz="2800" dirty="0"/>
          </a:p>
        </p:txBody>
      </p:sp>
      <p:pic>
        <p:nvPicPr>
          <p:cNvPr id="3" name="Lift and drag forces on mussels from bre" descr="Lift and drag forces on mussels from breaking wav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669280" cy="3844813"/>
          </a:xfrm>
          <a:prstGeom prst="rect">
            <a:avLst/>
          </a:prstGeom>
        </p:spPr>
      </p:pic>
      <p:sp>
        <p:nvSpPr>
          <p:cNvPr id="4" name="source note"/>
          <p:cNvSpPr txBox="1"/>
          <p:nvPr/>
        </p:nvSpPr>
        <p:spPr>
          <a:xfrm>
            <a:off x="661852" y="504670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Lift and drag on a mussel bed. Figure: Denny &amp; Gaylord 2010</a:t>
            </a:r>
            <a:endParaRPr lang="en-US" sz="1000" dirty="0"/>
          </a:p>
        </p:txBody>
      </p:sp>
      <p:pic>
        <p:nvPicPr>
          <p:cNvPr id="5" name="A mussel and its byssus: threads, plaque" descr="A mussel and its byssus: threads, plaques and the soft tissue connec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1417320"/>
            <a:ext cx="5074920" cy="3501924"/>
          </a:xfrm>
          <a:prstGeom prst="rect">
            <a:avLst/>
          </a:prstGeom>
        </p:spPr>
      </p:pic>
      <p:sp>
        <p:nvSpPr>
          <p:cNvPr id="6" name="source note"/>
          <p:cNvSpPr txBox="1"/>
          <p:nvPr/>
        </p:nvSpPr>
        <p:spPr>
          <a:xfrm>
            <a:off x="6583680" y="4974108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The byssus: threads and adhesive plaques. Figure: Herb Waite; Meghan Rock</a:t>
            </a:r>
            <a:endParaRPr lang="en-US" sz="1000" dirty="0"/>
          </a:p>
        </p:txBody>
      </p:sp>
      <p:sp>
        <p:nvSpPr>
          <p:cNvPr id="7" name="survival takeaway card"/>
          <p:cNvSpPr/>
          <p:nvPr/>
        </p:nvSpPr>
        <p:spPr>
          <a:xfrm>
            <a:off x="548640" y="5532120"/>
            <a:ext cx="1110996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urvival takeaway"/>
          <p:cNvSpPr txBox="1"/>
          <p:nvPr/>
        </p:nvSpPr>
        <p:spPr>
          <a:xfrm>
            <a:off x="731520" y="5559552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Each thread is a collagen core inside a protective cuticle, glued down by an adhesive plaque, all secreted by the foot. A mussel that lets go is lost to the bed, or to the harvest.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Mussel mariculture depends on strong attachment</a:t>
            </a:r>
            <a:endParaRPr lang="en-US" sz="2800" dirty="0"/>
          </a:p>
        </p:txBody>
      </p:sp>
      <p:pic>
        <p:nvPicPr>
          <p:cNvPr id="3" name="Mussel aquaculture rafts on calm water" descr="Mussel aquaculture rafts on calm wa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33632"/>
            <a:ext cx="5806440" cy="3266123"/>
          </a:xfrm>
          <a:prstGeom prst="rect">
            <a:avLst/>
          </a:prstGeom>
        </p:spPr>
      </p:pic>
      <p:pic>
        <p:nvPicPr>
          <p:cNvPr id="4" name="Mussel culture ropes hanging from a raft" descr="Mussel culture ropes hanging from a raft, lifted out of the water"/>
          <p:cNvPicPr>
            <a:picLocks noChangeAspect="1"/>
          </p:cNvPicPr>
          <p:nvPr/>
        </p:nvPicPr>
        <p:blipFill>
          <a:blip r:embed="rId4"/>
          <a:srcRect r="11748"/>
          <a:stretch>
            <a:fillRect/>
          </a:stretch>
        </p:blipFill>
        <p:spPr>
          <a:xfrm>
            <a:off x="6522719" y="1033632"/>
            <a:ext cx="5120641" cy="3266123"/>
          </a:xfrm>
          <a:prstGeom prst="rect">
            <a:avLst/>
          </a:prstGeom>
        </p:spPr>
      </p:pic>
      <p:sp>
        <p:nvSpPr>
          <p:cNvPr id="5" name="raft text card"/>
          <p:cNvSpPr/>
          <p:nvPr/>
        </p:nvSpPr>
        <p:spPr>
          <a:xfrm>
            <a:off x="3500845" y="4476204"/>
            <a:ext cx="6183086" cy="2143181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aft text"/>
          <p:cNvSpPr txBox="1"/>
          <p:nvPr/>
        </p:nvSpPr>
        <p:spPr>
          <a:xfrm>
            <a:off x="3729445" y="4676502"/>
            <a:ext cx="5571310" cy="1742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Mussels are grown on ropes hung from rafts and longlines, and stay on the rope only as long as their threads hold. </a:t>
            </a:r>
            <a:r>
              <a:rPr lang="en-US" sz="2400" b="1" dirty="0">
                <a:solidFill>
                  <a:schemeClr val="tx2"/>
                </a:solidFill>
              </a:rPr>
              <a:t>When attachment weakens, mussels fall off and the crop is lost.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8" name="spring culture lines" descr="Culture ropes densely covered with mussels in spring">
            <a:extLst>
              <a:ext uri="{FF2B5EF4-FFF2-40B4-BE49-F238E27FC236}">
                <a16:creationId xmlns:a16="http://schemas.microsoft.com/office/drawing/2014/main" id="{234B02ED-E0D0-7FB0-C149-63F1EC680C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127"/>
          <a:stretch>
            <a:fillRect/>
          </a:stretch>
        </p:blipFill>
        <p:spPr>
          <a:xfrm>
            <a:off x="548640" y="4476204"/>
            <a:ext cx="2813642" cy="2139947"/>
          </a:xfrm>
          <a:prstGeom prst="rect">
            <a:avLst/>
          </a:prstGeom>
        </p:spPr>
      </p:pic>
      <p:pic>
        <p:nvPicPr>
          <p:cNvPr id="10" name="autumn culture lines" descr="Culture ropes with patches of mussels lost by autumn">
            <a:extLst>
              <a:ext uri="{FF2B5EF4-FFF2-40B4-BE49-F238E27FC236}">
                <a16:creationId xmlns:a16="http://schemas.microsoft.com/office/drawing/2014/main" id="{FB50962B-51AF-D0BC-F970-C0FB9C36AFF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3127"/>
          <a:stretch>
            <a:fillRect/>
          </a:stretch>
        </p:blipFill>
        <p:spPr>
          <a:xfrm>
            <a:off x="10003763" y="4476203"/>
            <a:ext cx="1609117" cy="21399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Warming, acidification and low oxygen each weaken byssal attachment</a:t>
            </a:r>
            <a:endParaRPr lang="en-US" sz="2800" dirty="0"/>
          </a:p>
        </p:txBody>
      </p:sp>
      <p:sp>
        <p:nvSpPr>
          <p:cNvPr id="3" name="stressor Warming circle"/>
          <p:cNvSpPr/>
          <p:nvPr/>
        </p:nvSpPr>
        <p:spPr>
          <a:xfrm>
            <a:off x="548640" y="137160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stressor Warming icon" descr="stressor Warm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64" y="1496324"/>
            <a:ext cx="317480" cy="317480"/>
          </a:xfrm>
          <a:prstGeom prst="rect">
            <a:avLst/>
          </a:prstGeom>
        </p:spPr>
      </p:pic>
      <p:sp>
        <p:nvSpPr>
          <p:cNvPr id="5" name="stressor head Warming"/>
          <p:cNvSpPr txBox="1"/>
          <p:nvPr/>
        </p:nvSpPr>
        <p:spPr>
          <a:xfrm>
            <a:off x="1234440" y="14173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Warming</a:t>
            </a:r>
            <a:endParaRPr lang="en-US" sz="2000" dirty="0"/>
          </a:p>
        </p:txBody>
      </p:sp>
      <p:sp>
        <p:nvSpPr>
          <p:cNvPr id="6" name="stressor Acidification circle"/>
          <p:cNvSpPr/>
          <p:nvPr/>
        </p:nvSpPr>
        <p:spPr>
          <a:xfrm>
            <a:off x="4343400" y="137160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stressor Acidification icon" descr="stressor Acidifica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124" y="1496324"/>
            <a:ext cx="317480" cy="317480"/>
          </a:xfrm>
          <a:prstGeom prst="rect">
            <a:avLst/>
          </a:prstGeom>
        </p:spPr>
      </p:pic>
      <p:sp>
        <p:nvSpPr>
          <p:cNvPr id="8" name="stressor head Acidification"/>
          <p:cNvSpPr txBox="1"/>
          <p:nvPr/>
        </p:nvSpPr>
        <p:spPr>
          <a:xfrm>
            <a:off x="5029200" y="14173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Acidification</a:t>
            </a:r>
            <a:endParaRPr lang="en-US" sz="2000" dirty="0"/>
          </a:p>
        </p:txBody>
      </p:sp>
      <p:sp>
        <p:nvSpPr>
          <p:cNvPr id="9" name="stressor Low oxygen circle"/>
          <p:cNvSpPr/>
          <p:nvPr/>
        </p:nvSpPr>
        <p:spPr>
          <a:xfrm>
            <a:off x="8138160" y="1371600"/>
            <a:ext cx="566928" cy="56692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stressor Low oxygen icon" descr="stressor Low oxy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884" y="1496324"/>
            <a:ext cx="317480" cy="317480"/>
          </a:xfrm>
          <a:prstGeom prst="rect">
            <a:avLst/>
          </a:prstGeom>
        </p:spPr>
      </p:pic>
      <p:sp>
        <p:nvSpPr>
          <p:cNvPr id="11" name="stressor head Low oxygen"/>
          <p:cNvSpPr txBox="1"/>
          <p:nvPr/>
        </p:nvSpPr>
        <p:spPr>
          <a:xfrm>
            <a:off x="8823960" y="14173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Low oxygen</a:t>
            </a:r>
            <a:endParaRPr lang="en-US" sz="2000" dirty="0"/>
          </a:p>
        </p:txBody>
      </p:sp>
      <p:pic>
        <p:nvPicPr>
          <p:cNvPr id="12" name="Thread number, strain and strength fall " descr="Thread number, strain and strength fall at 25 degrees C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455" y="2103120"/>
            <a:ext cx="3512809" cy="3017520"/>
          </a:xfrm>
          <a:prstGeom prst="rect">
            <a:avLst/>
          </a:prstGeom>
        </p:spPr>
      </p:pic>
      <p:sp>
        <p:nvSpPr>
          <p:cNvPr id="13" name="source note"/>
          <p:cNvSpPr txBox="1"/>
          <p:nvPr/>
        </p:nvSpPr>
        <p:spPr>
          <a:xfrm>
            <a:off x="548640" y="5193792"/>
            <a:ext cx="313508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Fewer, weaker threads at 25 °C. Figure: Newcomb 2015 (dissertation)</a:t>
            </a:r>
            <a:endParaRPr lang="en-US" sz="1000" dirty="0"/>
          </a:p>
        </p:txBody>
      </p:sp>
      <p:pic>
        <p:nvPicPr>
          <p:cNvPr id="14" name="Byssal thread force to break falls as pC" descr="Byssal thread force to break falls as pCO2 rises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2103120"/>
            <a:ext cx="3520440" cy="2880360"/>
          </a:xfrm>
          <a:prstGeom prst="rect">
            <a:avLst/>
          </a:prstGeom>
        </p:spPr>
      </p:pic>
      <p:sp>
        <p:nvSpPr>
          <p:cNvPr id="15" name="source note"/>
          <p:cNvSpPr txBox="1"/>
          <p:nvPr/>
        </p:nvSpPr>
        <p:spPr>
          <a:xfrm>
            <a:off x="4343400" y="5168596"/>
            <a:ext cx="3520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Threads break at lower force above about 1,200 µatm pCO2. Figure: O'Donnell, George &amp; Carrington 2013</a:t>
            </a:r>
            <a:endParaRPr lang="en-US" sz="1000" dirty="0"/>
          </a:p>
        </p:txBody>
      </p:sp>
      <p:sp>
        <p:nvSpPr>
          <p:cNvPr id="18" name="source note"/>
          <p:cNvSpPr txBox="1"/>
          <p:nvPr/>
        </p:nvSpPr>
        <p:spPr>
          <a:xfrm>
            <a:off x="8262884" y="5136803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George MN et al. 2018, J R Soc Interface</a:t>
            </a:r>
            <a:endParaRPr lang="en-US" sz="1000" dirty="0"/>
          </a:p>
        </p:txBody>
      </p:sp>
      <p:sp>
        <p:nvSpPr>
          <p:cNvPr id="19" name="question card"/>
          <p:cNvSpPr/>
          <p:nvPr/>
        </p:nvSpPr>
        <p:spPr>
          <a:xfrm>
            <a:off x="548640" y="5623560"/>
            <a:ext cx="11109960" cy="685800"/>
          </a:xfrm>
          <a:prstGeom prst="roundRect">
            <a:avLst>
              <a:gd name="adj" fmla="val 1066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question text"/>
          <p:cNvSpPr txBox="1"/>
          <p:nvPr/>
        </p:nvSpPr>
        <p:spPr>
          <a:xfrm>
            <a:off x="731520" y="5641848"/>
            <a:ext cx="1078992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bg1"/>
                </a:solidFill>
              </a:rPr>
              <a:t>Our question: what are the tissues doing while attachment weakens, and can expression tell strong attachers from weak ones?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589ABB5-612F-935D-DA53-28B7954BA2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2884" y="2093976"/>
            <a:ext cx="2665831" cy="29704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Experimental Design: threads and tissue are collected from stressed mussels, using naïve threads as a baseline</a:t>
            </a:r>
            <a:endParaRPr lang="en-US" sz="2800" dirty="0"/>
          </a:p>
        </p:txBody>
      </p:sp>
      <p:sp>
        <p:nvSpPr>
          <p:cNvPr id="3" name="timeline line"/>
          <p:cNvSpPr/>
          <p:nvPr/>
        </p:nvSpPr>
        <p:spPr>
          <a:xfrm>
            <a:off x="868680" y="1664208"/>
            <a:ext cx="60350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imeline node 0"/>
          <p:cNvSpPr/>
          <p:nvPr/>
        </p:nvSpPr>
        <p:spPr>
          <a:xfrm>
            <a:off x="704088" y="1499616"/>
            <a:ext cx="329184" cy="329184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imeline head 0"/>
          <p:cNvSpPr txBox="1"/>
          <p:nvPr/>
        </p:nvSpPr>
        <p:spPr>
          <a:xfrm>
            <a:off x="548640" y="193852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Day 0</a:t>
            </a:r>
            <a:endParaRPr lang="en-US" sz="1500" dirty="0"/>
          </a:p>
        </p:txBody>
      </p:sp>
      <p:sp>
        <p:nvSpPr>
          <p:cNvPr id="6" name="timeline body 0"/>
          <p:cNvSpPr txBox="1"/>
          <p:nvPr/>
        </p:nvSpPr>
        <p:spPr>
          <a:xfrm>
            <a:off x="548640" y="2267712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4625" indent="-174625">
              <a:buSzPct val="150000"/>
              <a:buFont typeface="Arial" panose="020B0604020202020204" pitchFamily="34" charset="0"/>
              <a:buChar char="•"/>
            </a:pPr>
            <a:r>
              <a:rPr lang="en-US" sz="1200" dirty="0"/>
              <a:t>Baseline threads collected and pulled on a tensometer.</a:t>
            </a:r>
          </a:p>
          <a:p>
            <a:pPr marL="174625" indent="-174625">
              <a:buSzPct val="150000"/>
              <a:buFont typeface="Arial" panose="020B0604020202020204" pitchFamily="34" charset="0"/>
              <a:buChar char="•"/>
            </a:pPr>
            <a:r>
              <a:rPr lang="en-US" sz="1200" dirty="0"/>
              <a:t>Byssus removed to stimulate thread production.</a:t>
            </a:r>
          </a:p>
        </p:txBody>
      </p:sp>
      <p:sp>
        <p:nvSpPr>
          <p:cNvPr id="7" name="timeline node 1"/>
          <p:cNvSpPr/>
          <p:nvPr/>
        </p:nvSpPr>
        <p:spPr>
          <a:xfrm>
            <a:off x="2487168" y="1499616"/>
            <a:ext cx="329184" cy="329184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imeline head 1"/>
          <p:cNvSpPr txBox="1"/>
          <p:nvPr/>
        </p:nvSpPr>
        <p:spPr>
          <a:xfrm>
            <a:off x="2331720" y="193852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Days 0-3</a:t>
            </a:r>
            <a:endParaRPr lang="en-US" sz="1500" dirty="0"/>
          </a:p>
        </p:txBody>
      </p:sp>
      <p:sp>
        <p:nvSpPr>
          <p:cNvPr id="9" name="timeline body 1"/>
          <p:cNvSpPr txBox="1"/>
          <p:nvPr/>
        </p:nvSpPr>
        <p:spPr>
          <a:xfrm>
            <a:off x="2331720" y="2267712"/>
            <a:ext cx="152617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4625" indent="-174625">
              <a:buSzPct val="150000"/>
              <a:buFont typeface="Arial" panose="020B0604020202020204" pitchFamily="34" charset="0"/>
              <a:buChar char="•"/>
            </a:pPr>
            <a:r>
              <a:rPr lang="en-US" sz="1200" dirty="0"/>
              <a:t>Mussel placed in one of four treatments.</a:t>
            </a:r>
          </a:p>
        </p:txBody>
      </p:sp>
      <p:sp>
        <p:nvSpPr>
          <p:cNvPr id="10" name="timeline node 2"/>
          <p:cNvSpPr/>
          <p:nvPr/>
        </p:nvSpPr>
        <p:spPr>
          <a:xfrm>
            <a:off x="4270248" y="1499616"/>
            <a:ext cx="329184" cy="329184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imeline head 2"/>
          <p:cNvSpPr txBox="1"/>
          <p:nvPr/>
        </p:nvSpPr>
        <p:spPr>
          <a:xfrm>
            <a:off x="4114800" y="193852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Day 3</a:t>
            </a:r>
            <a:endParaRPr lang="en-US" sz="1500" dirty="0"/>
          </a:p>
        </p:txBody>
      </p:sp>
      <p:sp>
        <p:nvSpPr>
          <p:cNvPr id="12" name="timeline body 2"/>
          <p:cNvSpPr txBox="1"/>
          <p:nvPr/>
        </p:nvSpPr>
        <p:spPr>
          <a:xfrm>
            <a:off x="4023360" y="2267712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4625" indent="-174625">
              <a:buSzPct val="15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New threads sampled and aged to maturity in control conditions.</a:t>
            </a:r>
          </a:p>
          <a:p>
            <a:pPr marL="174625" indent="-174625">
              <a:buSzPct val="150000"/>
              <a:buFont typeface="Arial" panose="020B0604020202020204" pitchFamily="34" charset="0"/>
              <a:buChar char="•"/>
            </a:pPr>
            <a:r>
              <a:rPr lang="en-US" sz="1200" dirty="0"/>
              <a:t>F</a:t>
            </a:r>
            <a:r>
              <a:rPr lang="en-US" sz="1200" dirty="0">
                <a:solidFill>
                  <a:schemeClr val="tx1"/>
                </a:solidFill>
              </a:rPr>
              <a:t>oot and gill tissue sampled.</a:t>
            </a:r>
            <a:endParaRPr lang="en-US" sz="1200" dirty="0"/>
          </a:p>
        </p:txBody>
      </p:sp>
      <p:sp>
        <p:nvSpPr>
          <p:cNvPr id="13" name="timeline node 3"/>
          <p:cNvSpPr/>
          <p:nvPr/>
        </p:nvSpPr>
        <p:spPr>
          <a:xfrm>
            <a:off x="6053328" y="1499616"/>
            <a:ext cx="329184" cy="329184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imeline head 3"/>
          <p:cNvSpPr txBox="1"/>
          <p:nvPr/>
        </p:nvSpPr>
        <p:spPr>
          <a:xfrm>
            <a:off x="5897880" y="193852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Tag-seq</a:t>
            </a:r>
            <a:endParaRPr lang="en-US" sz="1500" dirty="0"/>
          </a:p>
        </p:txBody>
      </p:sp>
      <p:sp>
        <p:nvSpPr>
          <p:cNvPr id="15" name="timeline body 3"/>
          <p:cNvSpPr txBox="1"/>
          <p:nvPr/>
        </p:nvSpPr>
        <p:spPr>
          <a:xfrm>
            <a:off x="5897879" y="2267712"/>
            <a:ext cx="17988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4625" indent="-174625">
              <a:buSzPct val="150000"/>
              <a:buFont typeface="Arial" panose="020B0604020202020204" pitchFamily="34" charset="0"/>
              <a:buChar char="•"/>
            </a:pPr>
            <a:r>
              <a:rPr lang="en-US" sz="1200" dirty="0"/>
              <a:t>3' RNA-seq run on foot and gill tissue.</a:t>
            </a:r>
          </a:p>
          <a:p>
            <a:pPr marL="174625" indent="-174625">
              <a:buSzPct val="150000"/>
              <a:buFont typeface="Arial" panose="020B0604020202020204" pitchFamily="34" charset="0"/>
              <a:buChar char="•"/>
            </a:pPr>
            <a:r>
              <a:rPr lang="en-US" sz="1200" dirty="0"/>
              <a:t>RNA aligned to Mytilus </a:t>
            </a:r>
            <a:r>
              <a:rPr lang="en-US" sz="1200" dirty="0" err="1"/>
              <a:t>trossulus</a:t>
            </a:r>
            <a:r>
              <a:rPr lang="en-US" sz="1200" dirty="0"/>
              <a:t> genome and Iso-seq de novo transcriptome.</a:t>
            </a:r>
          </a:p>
          <a:p>
            <a:pPr marL="174625" indent="-174625">
              <a:buSzPct val="150000"/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graphicFrame>
        <p:nvGraphicFramePr>
          <p:cNvPr id="16" name="treatment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94358"/>
              </p:ext>
            </p:extLst>
          </p:nvPr>
        </p:nvGraphicFramePr>
        <p:xfrm>
          <a:off x="548640" y="3520875"/>
          <a:ext cx="6858000" cy="192024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Treatment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Temperature (°C)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 (NBS)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O2 (mg/L)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Animals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Acidification (OA)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Warming (OW)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Hypoxia (DO)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F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baseline card"/>
          <p:cNvSpPr/>
          <p:nvPr/>
        </p:nvSpPr>
        <p:spPr>
          <a:xfrm>
            <a:off x="548640" y="5523411"/>
            <a:ext cx="685800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baseline text"/>
          <p:cNvSpPr txBox="1"/>
          <p:nvPr/>
        </p:nvSpPr>
        <p:spPr>
          <a:xfrm>
            <a:off x="731520" y="5550843"/>
            <a:ext cx="6537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Repeated measures: </a:t>
            </a:r>
            <a:r>
              <a:rPr lang="en-US" sz="1350" dirty="0">
                <a:solidFill>
                  <a:schemeClr val="tx2"/>
                </a:solidFill>
              </a:rPr>
              <a:t>each animal's day-3 threads are compared with its own day-0 threads (ANCOVA), and each stressor with day-3 controls.</a:t>
            </a:r>
            <a:endParaRPr lang="en-US" sz="1350" dirty="0"/>
          </a:p>
        </p:txBody>
      </p:sp>
      <p:pic>
        <p:nvPicPr>
          <p:cNvPr id="20" name="Byssal thread mounted in the tensometer " descr="Byssal thread mounted in the tensometer gri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79" y="1347124"/>
            <a:ext cx="3399065" cy="500499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Warming and hypoxia decreased attachment strength; acidification was not significant</a:t>
            </a:r>
            <a:endParaRPr lang="en-US" sz="28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CBAE83-0871-5798-DFCC-6AFF9059218D}"/>
              </a:ext>
            </a:extLst>
          </p:cNvPr>
          <p:cNvGrpSpPr/>
          <p:nvPr/>
        </p:nvGrpSpPr>
        <p:grpSpPr>
          <a:xfrm>
            <a:off x="4183380" y="1417320"/>
            <a:ext cx="3520440" cy="1417320"/>
            <a:chOff x="548640" y="1417320"/>
            <a:chExt cx="3520440" cy="1417320"/>
          </a:xfrm>
        </p:grpSpPr>
        <p:sp>
          <p:nvSpPr>
            <p:cNvPr id="3" name="stat card Warming"/>
            <p:cNvSpPr/>
            <p:nvPr/>
          </p:nvSpPr>
          <p:spPr>
            <a:xfrm>
              <a:off x="548640" y="1417320"/>
              <a:ext cx="3520440" cy="1417320"/>
            </a:xfrm>
            <a:prstGeom prst="roundRect">
              <a:avLst>
                <a:gd name="adj" fmla="val 5161"/>
              </a:avLst>
            </a:prstGeom>
            <a:solidFill>
              <a:schemeClr val="bg2"/>
            </a:solidFill>
            <a:ln w="12700">
              <a:solidFill>
                <a:schemeClr val="bg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stat Warming circle"/>
            <p:cNvSpPr/>
            <p:nvPr/>
          </p:nvSpPr>
          <p:spPr>
            <a:xfrm>
              <a:off x="731520" y="1645920"/>
              <a:ext cx="566928" cy="566928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stat Warming icon" descr="stat Warmi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6244" y="1770644"/>
              <a:ext cx="317480" cy="317480"/>
            </a:xfrm>
            <a:prstGeom prst="rect">
              <a:avLst/>
            </a:prstGeom>
          </p:spPr>
        </p:pic>
        <p:sp>
          <p:nvSpPr>
            <p:cNvPr id="6" name="stat value Warming"/>
            <p:cNvSpPr txBox="1"/>
            <p:nvPr/>
          </p:nvSpPr>
          <p:spPr>
            <a:xfrm>
              <a:off x="1417320" y="1490472"/>
              <a:ext cx="256032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b="1" dirty="0">
                  <a:solidFill>
                    <a:schemeClr val="accent3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−39%</a:t>
              </a:r>
              <a:endParaRPr lang="en-US" sz="3200" dirty="0"/>
            </a:p>
          </p:txBody>
        </p:sp>
        <p:sp>
          <p:nvSpPr>
            <p:cNvPr id="7" name="stat label Warming"/>
            <p:cNvSpPr txBox="1"/>
            <p:nvPr/>
          </p:nvSpPr>
          <p:spPr>
            <a:xfrm>
              <a:off x="1417320" y="2125980"/>
              <a:ext cx="260604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chemeClr val="tx1"/>
                  </a:solidFill>
                </a:rPr>
                <a:t>Warming</a:t>
              </a:r>
              <a:endParaRPr lang="en-US" sz="1250" dirty="0"/>
            </a:p>
            <a:p>
              <a:pPr marL="0" indent="0">
                <a:buNone/>
              </a:pPr>
              <a:r>
                <a:rPr lang="en-US" sz="1250" dirty="0">
                  <a:solidFill>
                    <a:schemeClr val="tx1"/>
                  </a:solidFill>
                </a:rPr>
                <a:t>mean peak force, p = 0.039</a:t>
              </a:r>
              <a:endParaRPr lang="en-US" sz="125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CA31D0-5287-C206-ECA4-3DEADB44AEDC}"/>
              </a:ext>
            </a:extLst>
          </p:cNvPr>
          <p:cNvGrpSpPr/>
          <p:nvPr/>
        </p:nvGrpSpPr>
        <p:grpSpPr>
          <a:xfrm>
            <a:off x="8138160" y="1425645"/>
            <a:ext cx="3520440" cy="1417320"/>
            <a:chOff x="4297680" y="1417320"/>
            <a:chExt cx="3520440" cy="1417320"/>
          </a:xfrm>
        </p:grpSpPr>
        <p:sp>
          <p:nvSpPr>
            <p:cNvPr id="8" name="stat card Hypoxia"/>
            <p:cNvSpPr/>
            <p:nvPr/>
          </p:nvSpPr>
          <p:spPr>
            <a:xfrm>
              <a:off x="4297680" y="1417320"/>
              <a:ext cx="3520440" cy="1417320"/>
            </a:xfrm>
            <a:prstGeom prst="roundRect">
              <a:avLst>
                <a:gd name="adj" fmla="val 5161"/>
              </a:avLst>
            </a:prstGeom>
            <a:solidFill>
              <a:schemeClr val="bg2"/>
            </a:solidFill>
            <a:ln w="12700">
              <a:solidFill>
                <a:schemeClr val="bg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stat Hypoxia circle"/>
            <p:cNvSpPr/>
            <p:nvPr/>
          </p:nvSpPr>
          <p:spPr>
            <a:xfrm>
              <a:off x="4480560" y="1645920"/>
              <a:ext cx="566928" cy="566928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0" name="stat Hypoxia icon" descr="stat Hypoxia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05284" y="1770644"/>
              <a:ext cx="317480" cy="317480"/>
            </a:xfrm>
            <a:prstGeom prst="rect">
              <a:avLst/>
            </a:prstGeom>
          </p:spPr>
        </p:pic>
        <p:sp>
          <p:nvSpPr>
            <p:cNvPr id="11" name="stat value Hypoxia"/>
            <p:cNvSpPr txBox="1"/>
            <p:nvPr/>
          </p:nvSpPr>
          <p:spPr>
            <a:xfrm>
              <a:off x="5166360" y="1490472"/>
              <a:ext cx="256032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b="1" dirty="0">
                  <a:solidFill>
                    <a:schemeClr val="accent4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−57%</a:t>
              </a:r>
              <a:endParaRPr lang="en-US" sz="3200" dirty="0"/>
            </a:p>
          </p:txBody>
        </p:sp>
        <p:sp>
          <p:nvSpPr>
            <p:cNvPr id="12" name="stat label Hypoxia"/>
            <p:cNvSpPr txBox="1"/>
            <p:nvPr/>
          </p:nvSpPr>
          <p:spPr>
            <a:xfrm>
              <a:off x="5166360" y="2103120"/>
              <a:ext cx="260604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chemeClr val="tx1"/>
                  </a:solidFill>
                </a:rPr>
                <a:t>Hypoxia</a:t>
              </a:r>
              <a:endParaRPr lang="en-US" sz="1250" dirty="0"/>
            </a:p>
            <a:p>
              <a:pPr marL="0" indent="0">
                <a:buNone/>
              </a:pPr>
              <a:r>
                <a:rPr lang="en-US" sz="1250" dirty="0">
                  <a:solidFill>
                    <a:schemeClr val="tx1"/>
                  </a:solidFill>
                </a:rPr>
                <a:t>mean peak force, p = 4e-5</a:t>
              </a:r>
              <a:endParaRPr lang="en-US" sz="125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047290-D1A4-83D0-BBD1-0B49B42D28F6}"/>
              </a:ext>
            </a:extLst>
          </p:cNvPr>
          <p:cNvGrpSpPr/>
          <p:nvPr/>
        </p:nvGrpSpPr>
        <p:grpSpPr>
          <a:xfrm>
            <a:off x="293792" y="1425645"/>
            <a:ext cx="3520440" cy="1417320"/>
            <a:chOff x="8046720" y="1417320"/>
            <a:chExt cx="3520440" cy="1417320"/>
          </a:xfrm>
        </p:grpSpPr>
        <p:sp>
          <p:nvSpPr>
            <p:cNvPr id="13" name="stat card Acidification"/>
            <p:cNvSpPr/>
            <p:nvPr/>
          </p:nvSpPr>
          <p:spPr>
            <a:xfrm>
              <a:off x="8046720" y="1417320"/>
              <a:ext cx="3520440" cy="1417320"/>
            </a:xfrm>
            <a:prstGeom prst="roundRect">
              <a:avLst>
                <a:gd name="adj" fmla="val 5161"/>
              </a:avLst>
            </a:prstGeom>
            <a:solidFill>
              <a:schemeClr val="bg2"/>
            </a:solidFill>
            <a:ln w="12700">
              <a:solidFill>
                <a:schemeClr val="bg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stat Acidification circle"/>
            <p:cNvSpPr/>
            <p:nvPr/>
          </p:nvSpPr>
          <p:spPr>
            <a:xfrm>
              <a:off x="8229600" y="1645920"/>
              <a:ext cx="566928" cy="566928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5" name="stat Acidification icon" descr="stat Acidification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54324" y="1770644"/>
              <a:ext cx="317480" cy="317480"/>
            </a:xfrm>
            <a:prstGeom prst="rect">
              <a:avLst/>
            </a:prstGeom>
          </p:spPr>
        </p:pic>
        <p:sp>
          <p:nvSpPr>
            <p:cNvPr id="16" name="stat value Acidification"/>
            <p:cNvSpPr txBox="1"/>
            <p:nvPr/>
          </p:nvSpPr>
          <p:spPr>
            <a:xfrm>
              <a:off x="8915400" y="1490472"/>
              <a:ext cx="256032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b="1" dirty="0">
                  <a:solidFill>
                    <a:schemeClr val="accent2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−21%</a:t>
              </a:r>
              <a:endParaRPr lang="en-US" sz="3200" dirty="0"/>
            </a:p>
          </p:txBody>
        </p:sp>
        <p:sp>
          <p:nvSpPr>
            <p:cNvPr id="17" name="stat label Acidification"/>
            <p:cNvSpPr txBox="1"/>
            <p:nvPr/>
          </p:nvSpPr>
          <p:spPr>
            <a:xfrm>
              <a:off x="8915400" y="2115233"/>
              <a:ext cx="260604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chemeClr val="tx1"/>
                  </a:solidFill>
                </a:rPr>
                <a:t>Acidification (not significant)</a:t>
              </a:r>
              <a:endParaRPr lang="en-US" sz="1250" dirty="0"/>
            </a:p>
            <a:p>
              <a:pPr marL="0" indent="0">
                <a:buNone/>
              </a:pPr>
              <a:r>
                <a:rPr lang="en-US" sz="1250" dirty="0">
                  <a:solidFill>
                    <a:schemeClr val="tx1"/>
                  </a:solidFill>
                </a:rPr>
                <a:t>mean peak force, p = 0.61</a:t>
              </a:r>
              <a:endParaRPr lang="en-US" sz="1250" dirty="0"/>
            </a:p>
          </p:txBody>
        </p:sp>
      </p:grpSp>
      <p:sp>
        <p:nvSpPr>
          <p:cNvPr id="19" name="thread notes"/>
          <p:cNvSpPr txBox="1"/>
          <p:nvPr/>
        </p:nvSpPr>
        <p:spPr>
          <a:xfrm>
            <a:off x="8778240" y="3200400"/>
            <a:ext cx="2880360" cy="94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1"/>
                </a:solidFill>
              </a:rPr>
              <a:t>Plaque area did not change detectably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(OW −7%, DO −22%, both ns): threads failed at lower force rather than being anchored by smaller plaques.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</p:txBody>
      </p:sp>
      <p:sp>
        <p:nvSpPr>
          <p:cNvPr id="20" name="source note"/>
          <p:cNvSpPr txBox="1"/>
          <p:nvPr/>
        </p:nvSpPr>
        <p:spPr>
          <a:xfrm>
            <a:off x="8778240" y="557784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Per-animal ANCOVA, log scale, day-3 level adjusted for the animal's baseline; 12 animals per arm; Dunnett-adjusted p and intervals. Acidification 95% CI −47% to +18%.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1F7E331-FA5E-2354-0322-C60B81BC4E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792" y="3172621"/>
            <a:ext cx="7935808" cy="32464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stressor changed gene expression; hypoxia moved the foot most, acidification the gill</a:t>
            </a:r>
            <a:endParaRPr lang="en-US" sz="2800" dirty="0"/>
          </a:p>
        </p:txBody>
      </p:sp>
      <p:graphicFrame>
        <p:nvGraphicFramePr>
          <p:cNvPr id="3" name="DEG count chart" descr="Stacked bars of up- and down-regulated genes per contrast"/>
          <p:cNvGraphicFramePr/>
          <p:nvPr/>
        </p:nvGraphicFramePr>
        <p:xfrm>
          <a:off x="457200" y="1371600"/>
          <a:ext cx="694944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E value 0"/>
          <p:cNvSpPr txBox="1"/>
          <p:nvPr/>
        </p:nvSpPr>
        <p:spPr>
          <a:xfrm>
            <a:off x="7818120" y="14630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678</a:t>
            </a:r>
            <a:endParaRPr lang="en-US" sz="3000" dirty="0"/>
          </a:p>
        </p:txBody>
      </p:sp>
      <p:sp>
        <p:nvSpPr>
          <p:cNvPr id="5" name="DE body 0"/>
          <p:cNvSpPr txBox="1"/>
          <p:nvPr/>
        </p:nvSpPr>
        <p:spPr>
          <a:xfrm>
            <a:off x="7818120" y="201168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genes in the </a:t>
            </a:r>
            <a:r>
              <a:rPr lang="en-US" b="1" dirty="0">
                <a:solidFill>
                  <a:schemeClr val="tx1"/>
                </a:solidFill>
              </a:rPr>
              <a:t>foot</a:t>
            </a:r>
            <a:r>
              <a:rPr lang="en-US" dirty="0">
                <a:solidFill>
                  <a:schemeClr val="tx1"/>
                </a:solidFill>
              </a:rPr>
              <a:t> under hypoxia, 59% of them down</a:t>
            </a:r>
            <a:endParaRPr lang="en-US" dirty="0"/>
          </a:p>
        </p:txBody>
      </p:sp>
      <p:sp>
        <p:nvSpPr>
          <p:cNvPr id="6" name="DE value 1"/>
          <p:cNvSpPr txBox="1"/>
          <p:nvPr/>
        </p:nvSpPr>
        <p:spPr>
          <a:xfrm>
            <a:off x="7818120" y="27889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584</a:t>
            </a:r>
            <a:endParaRPr lang="en-US" sz="3000" dirty="0"/>
          </a:p>
        </p:txBody>
      </p:sp>
      <p:sp>
        <p:nvSpPr>
          <p:cNvPr id="7" name="DE body 1"/>
          <p:cNvSpPr txBox="1"/>
          <p:nvPr/>
        </p:nvSpPr>
        <p:spPr>
          <a:xfrm>
            <a:off x="7818120" y="333756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genes in the </a:t>
            </a:r>
            <a:r>
              <a:rPr lang="en-US" b="1" dirty="0">
                <a:solidFill>
                  <a:schemeClr val="tx1"/>
                </a:solidFill>
              </a:rPr>
              <a:t>gill</a:t>
            </a:r>
            <a:r>
              <a:rPr lang="en-US" dirty="0">
                <a:solidFill>
                  <a:schemeClr val="tx1"/>
                </a:solidFill>
              </a:rPr>
              <a:t> under acidification</a:t>
            </a:r>
            <a:endParaRPr lang="en-US" dirty="0"/>
          </a:p>
        </p:txBody>
      </p:sp>
      <p:sp>
        <p:nvSpPr>
          <p:cNvPr id="8" name="DE value 2"/>
          <p:cNvSpPr txBox="1"/>
          <p:nvPr/>
        </p:nvSpPr>
        <p:spPr>
          <a:xfrm>
            <a:off x="7818120" y="411480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227</a:t>
            </a:r>
            <a:endParaRPr lang="en-US" sz="3000" dirty="0"/>
          </a:p>
        </p:txBody>
      </p:sp>
      <p:sp>
        <p:nvSpPr>
          <p:cNvPr id="9" name="DE body 2"/>
          <p:cNvSpPr txBox="1"/>
          <p:nvPr/>
        </p:nvSpPr>
        <p:spPr>
          <a:xfrm>
            <a:off x="7818120" y="466344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genes in the </a:t>
            </a:r>
            <a:r>
              <a:rPr lang="en-US" b="1" dirty="0">
                <a:solidFill>
                  <a:schemeClr val="tx1"/>
                </a:solidFill>
              </a:rPr>
              <a:t>gill</a:t>
            </a:r>
            <a:r>
              <a:rPr lang="en-US" dirty="0">
                <a:solidFill>
                  <a:schemeClr val="tx1"/>
                </a:solidFill>
              </a:rPr>
              <a:t> under warming</a:t>
            </a:r>
            <a:endParaRPr lang="en-US" dirty="0"/>
          </a:p>
        </p:txBody>
      </p:sp>
      <p:sp>
        <p:nvSpPr>
          <p:cNvPr id="10" name="source note"/>
          <p:cNvSpPr txBox="1"/>
          <p:nvPr/>
        </p:nvSpPr>
        <p:spPr>
          <a:xfrm>
            <a:off x="7818120" y="5938886"/>
            <a:ext cx="3840480" cy="37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DESeq2 with apeglm fold changes, padj &lt; 0.05; 7,800 to 10,800 genes tested; 10 to 12 animals per treatment and tissue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806FD-48B8-503B-FF3B-47B0F264B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A7A5FAD-1F87-BF65-8214-70EE8928C2D0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 Ontology (GO) analysis: Foot tissue</a:t>
            </a:r>
            <a:endParaRPr lang="en-US" sz="28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2658824-5D6C-8846-4E99-B602B6CDC00C}"/>
              </a:ext>
            </a:extLst>
          </p:cNvPr>
          <p:cNvGrpSpPr/>
          <p:nvPr/>
        </p:nvGrpSpPr>
        <p:grpSpPr>
          <a:xfrm>
            <a:off x="550817" y="995824"/>
            <a:ext cx="3566160" cy="2103120"/>
            <a:chOff x="548640" y="1371600"/>
            <a:chExt cx="3566160" cy="2103120"/>
          </a:xfrm>
        </p:grpSpPr>
        <p:sp>
          <p:nvSpPr>
            <p:cNvPr id="3" name="GO card 0">
              <a:extLst>
                <a:ext uri="{FF2B5EF4-FFF2-40B4-BE49-F238E27FC236}">
                  <a16:creationId xmlns:a16="http://schemas.microsoft.com/office/drawing/2014/main" id="{CA7BED17-69EC-5F66-8F31-71419AF290D0}"/>
                </a:ext>
              </a:extLst>
            </p:cNvPr>
            <p:cNvSpPr/>
            <p:nvPr/>
          </p:nvSpPr>
          <p:spPr>
            <a:xfrm>
              <a:off x="548640" y="1371600"/>
              <a:ext cx="3566160" cy="1615440"/>
            </a:xfrm>
            <a:prstGeom prst="roundRect">
              <a:avLst>
                <a:gd name="adj" fmla="val 3333"/>
              </a:avLst>
            </a:prstGeom>
            <a:solidFill>
              <a:schemeClr val="bg2"/>
            </a:solidFill>
            <a:ln w="12700">
              <a:solidFill>
                <a:schemeClr val="bg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GO card band 0">
              <a:extLst>
                <a:ext uri="{FF2B5EF4-FFF2-40B4-BE49-F238E27FC236}">
                  <a16:creationId xmlns:a16="http://schemas.microsoft.com/office/drawing/2014/main" id="{B134B34C-0571-D832-CC01-EEF136DD4F9B}"/>
                </a:ext>
              </a:extLst>
            </p:cNvPr>
            <p:cNvSpPr/>
            <p:nvPr/>
          </p:nvSpPr>
          <p:spPr>
            <a:xfrm>
              <a:off x="548640" y="1371600"/>
              <a:ext cx="3566160" cy="457200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GO card label 0">
              <a:extLst>
                <a:ext uri="{FF2B5EF4-FFF2-40B4-BE49-F238E27FC236}">
                  <a16:creationId xmlns:a16="http://schemas.microsoft.com/office/drawing/2014/main" id="{A4056D03-64E1-8F30-F448-C1BF62FE8ED1}"/>
                </a:ext>
              </a:extLst>
            </p:cNvPr>
            <p:cNvSpPr txBox="1"/>
            <p:nvPr/>
          </p:nvSpPr>
          <p:spPr>
            <a:xfrm>
              <a:off x="685800" y="1371600"/>
              <a:ext cx="3291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</a:rPr>
                <a:t>Foot · Acidification  </a:t>
              </a:r>
              <a:r>
                <a:rPr lang="en-US" sz="1400" dirty="0">
                  <a:solidFill>
                    <a:schemeClr val="bg1"/>
                  </a:solidFill>
                </a:rPr>
                <a:t>▲ up</a:t>
              </a:r>
              <a:endParaRPr lang="en-US" sz="1400" dirty="0"/>
            </a:p>
          </p:txBody>
        </p:sp>
        <p:sp>
          <p:nvSpPr>
            <p:cNvPr id="6" name="GO card head 0">
              <a:extLst>
                <a:ext uri="{FF2B5EF4-FFF2-40B4-BE49-F238E27FC236}">
                  <a16:creationId xmlns:a16="http://schemas.microsoft.com/office/drawing/2014/main" id="{52E54EC0-1ECD-3179-6420-E500EE7A6C7A}"/>
                </a:ext>
              </a:extLst>
            </p:cNvPr>
            <p:cNvSpPr txBox="1"/>
            <p:nvPr/>
          </p:nvSpPr>
          <p:spPr>
            <a:xfrm>
              <a:off x="685800" y="1965960"/>
              <a:ext cx="32918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chemeClr val="tx2"/>
                  </a:solidFill>
                </a:rPr>
                <a:t>Protein synthesis</a:t>
              </a:r>
              <a:endParaRPr lang="en-US" sz="1900" dirty="0"/>
            </a:p>
          </p:txBody>
        </p:sp>
        <p:sp>
          <p:nvSpPr>
            <p:cNvPr id="7" name="GO card body 0">
              <a:extLst>
                <a:ext uri="{FF2B5EF4-FFF2-40B4-BE49-F238E27FC236}">
                  <a16:creationId xmlns:a16="http://schemas.microsoft.com/office/drawing/2014/main" id="{12415687-2172-CC27-2AEA-A384E9751441}"/>
                </a:ext>
              </a:extLst>
            </p:cNvPr>
            <p:cNvSpPr txBox="1"/>
            <p:nvPr/>
          </p:nvSpPr>
          <p:spPr>
            <a:xfrm>
              <a:off x="685800" y="2423160"/>
              <a:ext cx="3291840" cy="1051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50" dirty="0">
                  <a:solidFill>
                    <a:schemeClr val="tx1"/>
                  </a:solidFill>
                </a:rPr>
                <a:t>tRNA aminoacylation (13 of 21 genes) and translation initiation</a:t>
              </a:r>
              <a:endParaRPr lang="en-US" sz="145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62EFC0-7E4C-38BE-85F2-22395678B476}"/>
              </a:ext>
            </a:extLst>
          </p:cNvPr>
          <p:cNvGrpSpPr/>
          <p:nvPr/>
        </p:nvGrpSpPr>
        <p:grpSpPr>
          <a:xfrm>
            <a:off x="548640" y="2748424"/>
            <a:ext cx="3566160" cy="1888017"/>
            <a:chOff x="535577" y="3078480"/>
            <a:chExt cx="3566160" cy="1888017"/>
          </a:xfrm>
        </p:grpSpPr>
        <p:sp>
          <p:nvSpPr>
            <p:cNvPr id="8" name="GO card 1">
              <a:extLst>
                <a:ext uri="{FF2B5EF4-FFF2-40B4-BE49-F238E27FC236}">
                  <a16:creationId xmlns:a16="http://schemas.microsoft.com/office/drawing/2014/main" id="{68521854-DCB0-206B-CFB3-4CD34170FB3C}"/>
                </a:ext>
              </a:extLst>
            </p:cNvPr>
            <p:cNvSpPr/>
            <p:nvPr/>
          </p:nvSpPr>
          <p:spPr>
            <a:xfrm>
              <a:off x="535577" y="3078480"/>
              <a:ext cx="3566160" cy="1764358"/>
            </a:xfrm>
            <a:prstGeom prst="roundRect">
              <a:avLst>
                <a:gd name="adj" fmla="val 3333"/>
              </a:avLst>
            </a:prstGeom>
            <a:solidFill>
              <a:schemeClr val="bg2"/>
            </a:solidFill>
            <a:ln w="12700">
              <a:solidFill>
                <a:schemeClr val="bg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GO card band 1">
              <a:extLst>
                <a:ext uri="{FF2B5EF4-FFF2-40B4-BE49-F238E27FC236}">
                  <a16:creationId xmlns:a16="http://schemas.microsoft.com/office/drawing/2014/main" id="{788FD6D1-F330-9CE5-FAAE-4CAD0301EFBC}"/>
                </a:ext>
              </a:extLst>
            </p:cNvPr>
            <p:cNvSpPr/>
            <p:nvPr/>
          </p:nvSpPr>
          <p:spPr>
            <a:xfrm>
              <a:off x="535577" y="3078480"/>
              <a:ext cx="3566160" cy="457200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GO card label 1">
              <a:extLst>
                <a:ext uri="{FF2B5EF4-FFF2-40B4-BE49-F238E27FC236}">
                  <a16:creationId xmlns:a16="http://schemas.microsoft.com/office/drawing/2014/main" id="{071D3413-5405-605A-D49A-C6AF930CDDA5}"/>
                </a:ext>
              </a:extLst>
            </p:cNvPr>
            <p:cNvSpPr txBox="1"/>
            <p:nvPr/>
          </p:nvSpPr>
          <p:spPr>
            <a:xfrm>
              <a:off x="672737" y="3078480"/>
              <a:ext cx="3291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</a:rPr>
                <a:t>Foot · Warming  </a:t>
              </a:r>
              <a:r>
                <a:rPr lang="en-US" sz="1400" dirty="0">
                  <a:solidFill>
                    <a:schemeClr val="bg1"/>
                  </a:solidFill>
                </a:rPr>
                <a:t>▼ down</a:t>
              </a:r>
              <a:endParaRPr lang="en-US" sz="1400" dirty="0"/>
            </a:p>
          </p:txBody>
        </p:sp>
        <p:sp>
          <p:nvSpPr>
            <p:cNvPr id="11" name="GO card head 1">
              <a:extLst>
                <a:ext uri="{FF2B5EF4-FFF2-40B4-BE49-F238E27FC236}">
                  <a16:creationId xmlns:a16="http://schemas.microsoft.com/office/drawing/2014/main" id="{69CB7146-8CC5-C078-4E87-7DE7B31DE23F}"/>
                </a:ext>
              </a:extLst>
            </p:cNvPr>
            <p:cNvSpPr txBox="1"/>
            <p:nvPr/>
          </p:nvSpPr>
          <p:spPr>
            <a:xfrm>
              <a:off x="687977" y="3720736"/>
              <a:ext cx="32918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chemeClr val="tx2"/>
                  </a:solidFill>
                </a:rPr>
                <a:t>Severe ER Stress &amp; Unfolded Protein Response (UPR)</a:t>
              </a:r>
              <a:endParaRPr lang="en-US" sz="1900" dirty="0"/>
            </a:p>
          </p:txBody>
        </p:sp>
        <p:sp>
          <p:nvSpPr>
            <p:cNvPr id="12" name="GO card body 1">
              <a:extLst>
                <a:ext uri="{FF2B5EF4-FFF2-40B4-BE49-F238E27FC236}">
                  <a16:creationId xmlns:a16="http://schemas.microsoft.com/office/drawing/2014/main" id="{46DFB2D3-3550-4B86-E7F3-2171DAE3C46B}"/>
                </a:ext>
              </a:extLst>
            </p:cNvPr>
            <p:cNvSpPr txBox="1"/>
            <p:nvPr/>
          </p:nvSpPr>
          <p:spPr>
            <a:xfrm>
              <a:off x="672737" y="4252394"/>
              <a:ext cx="3291840" cy="71410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50" dirty="0">
                  <a:solidFill>
                    <a:schemeClr val="tx1"/>
                  </a:solidFill>
                </a:rPr>
                <a:t>ERK1/2 signalling regulation; Golgi and ER membranes</a:t>
              </a:r>
              <a:endParaRPr lang="en-US" sz="145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13BC5E-B3B6-7B94-D20A-2AE6D9561C73}"/>
              </a:ext>
            </a:extLst>
          </p:cNvPr>
          <p:cNvGrpSpPr/>
          <p:nvPr/>
        </p:nvGrpSpPr>
        <p:grpSpPr>
          <a:xfrm>
            <a:off x="548640" y="4590288"/>
            <a:ext cx="3566160" cy="2103120"/>
            <a:chOff x="8046720" y="1371600"/>
            <a:chExt cx="3566160" cy="2103120"/>
          </a:xfrm>
        </p:grpSpPr>
        <p:sp>
          <p:nvSpPr>
            <p:cNvPr id="13" name="GO card 2">
              <a:extLst>
                <a:ext uri="{FF2B5EF4-FFF2-40B4-BE49-F238E27FC236}">
                  <a16:creationId xmlns:a16="http://schemas.microsoft.com/office/drawing/2014/main" id="{038682F3-1D9E-8328-EF23-1235AC4CFA8A}"/>
                </a:ext>
              </a:extLst>
            </p:cNvPr>
            <p:cNvSpPr/>
            <p:nvPr/>
          </p:nvSpPr>
          <p:spPr>
            <a:xfrm>
              <a:off x="8046720" y="1371600"/>
              <a:ext cx="3566160" cy="1764358"/>
            </a:xfrm>
            <a:prstGeom prst="roundRect">
              <a:avLst>
                <a:gd name="adj" fmla="val 3333"/>
              </a:avLst>
            </a:prstGeom>
            <a:solidFill>
              <a:schemeClr val="bg2"/>
            </a:solidFill>
            <a:ln w="12700">
              <a:solidFill>
                <a:schemeClr val="bg2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GO card band 2">
              <a:extLst>
                <a:ext uri="{FF2B5EF4-FFF2-40B4-BE49-F238E27FC236}">
                  <a16:creationId xmlns:a16="http://schemas.microsoft.com/office/drawing/2014/main" id="{B5FE9CBC-5875-04C6-47DD-27B0B32246AA}"/>
                </a:ext>
              </a:extLst>
            </p:cNvPr>
            <p:cNvSpPr/>
            <p:nvPr/>
          </p:nvSpPr>
          <p:spPr>
            <a:xfrm>
              <a:off x="8046720" y="1371600"/>
              <a:ext cx="3566160" cy="457200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GO card label 2">
              <a:extLst>
                <a:ext uri="{FF2B5EF4-FFF2-40B4-BE49-F238E27FC236}">
                  <a16:creationId xmlns:a16="http://schemas.microsoft.com/office/drawing/2014/main" id="{CDD7B651-39DB-6181-8933-31D19E16CC24}"/>
                </a:ext>
              </a:extLst>
            </p:cNvPr>
            <p:cNvSpPr txBox="1"/>
            <p:nvPr/>
          </p:nvSpPr>
          <p:spPr>
            <a:xfrm>
              <a:off x="8183880" y="1371600"/>
              <a:ext cx="3291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</a:rPr>
                <a:t>Foot · Hypoxia  </a:t>
              </a:r>
              <a:r>
                <a:rPr lang="en-US" sz="1400" dirty="0">
                  <a:solidFill>
                    <a:schemeClr val="bg1"/>
                  </a:solidFill>
                </a:rPr>
                <a:t>▼ down</a:t>
              </a:r>
              <a:endParaRPr lang="en-US" sz="1400" dirty="0"/>
            </a:p>
          </p:txBody>
        </p:sp>
        <p:sp>
          <p:nvSpPr>
            <p:cNvPr id="16" name="GO card head 2">
              <a:extLst>
                <a:ext uri="{FF2B5EF4-FFF2-40B4-BE49-F238E27FC236}">
                  <a16:creationId xmlns:a16="http://schemas.microsoft.com/office/drawing/2014/main" id="{0E678977-A889-CCE6-CD91-4FC084890E59}"/>
                </a:ext>
              </a:extLst>
            </p:cNvPr>
            <p:cNvSpPr txBox="1"/>
            <p:nvPr/>
          </p:nvSpPr>
          <p:spPr>
            <a:xfrm>
              <a:off x="8183880" y="1965960"/>
              <a:ext cx="32918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chemeClr val="tx2"/>
                  </a:solidFill>
                </a:rPr>
                <a:t>Impaired </a:t>
              </a:r>
              <a:r>
                <a:rPr lang="en-US" sz="1900" b="1" dirty="0" err="1">
                  <a:solidFill>
                    <a:schemeClr val="tx2"/>
                  </a:solidFill>
                </a:rPr>
                <a:t>byssogenesis</a:t>
              </a:r>
              <a:r>
                <a:rPr lang="en-US" sz="1900" b="1" dirty="0">
                  <a:solidFill>
                    <a:schemeClr val="tx2"/>
                  </a:solidFill>
                </a:rPr>
                <a:t>, thread secretion</a:t>
              </a:r>
              <a:endParaRPr lang="en-US" sz="1900" dirty="0"/>
            </a:p>
          </p:txBody>
        </p:sp>
        <p:sp>
          <p:nvSpPr>
            <p:cNvPr id="17" name="GO card body 2">
              <a:extLst>
                <a:ext uri="{FF2B5EF4-FFF2-40B4-BE49-F238E27FC236}">
                  <a16:creationId xmlns:a16="http://schemas.microsoft.com/office/drawing/2014/main" id="{E36D02A1-1B5C-F716-BF1E-3459BF474F3E}"/>
                </a:ext>
              </a:extLst>
            </p:cNvPr>
            <p:cNvSpPr txBox="1"/>
            <p:nvPr/>
          </p:nvSpPr>
          <p:spPr>
            <a:xfrm>
              <a:off x="8183880" y="2514600"/>
              <a:ext cx="3291840" cy="9601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50" dirty="0">
                  <a:solidFill>
                    <a:schemeClr val="tx1"/>
                  </a:solidFill>
                </a:rPr>
                <a:t>Axoneme, dynein arms, cilium movement (19 process, 20 component terms)</a:t>
              </a:r>
              <a:endParaRPr lang="en-US" sz="1450" dirty="0"/>
            </a:p>
          </p:txBody>
        </p:sp>
      </p:grpSp>
      <p:sp>
        <p:nvSpPr>
          <p:cNvPr id="33" name="source note">
            <a:extLst>
              <a:ext uri="{FF2B5EF4-FFF2-40B4-BE49-F238E27FC236}">
                <a16:creationId xmlns:a16="http://schemas.microsoft.com/office/drawing/2014/main" id="{7A02C2DB-BCD6-BB2A-F96B-C20A38E5A35B}"/>
              </a:ext>
            </a:extLst>
          </p:cNvPr>
          <p:cNvSpPr txBox="1"/>
          <p:nvPr/>
        </p:nvSpPr>
        <p:spPr>
          <a:xfrm>
            <a:off x="5886994" y="6108192"/>
            <a:ext cx="57716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topGO weight01, p &lt; 0.01, up- and down-regulated genes tested separately against each contrast's tested genes; cards show only terms also at BH &lt; 0.05 in goseq or clusterProfiler. GO release 2026-01-23.</a:t>
            </a:r>
            <a:endParaRPr lang="en-US" sz="100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F753D414-4B05-0F05-52FC-8119321B2EC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pic>
        <p:nvPicPr>
          <p:cNvPr id="36" name="Picture 3">
            <a:extLst>
              <a:ext uri="{FF2B5EF4-FFF2-40B4-BE49-F238E27FC236}">
                <a16:creationId xmlns:a16="http://schemas.microsoft.com/office/drawing/2014/main" id="{2800ACC0-630F-5654-5BB8-EFEF22290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268" y="1316736"/>
            <a:ext cx="7541833" cy="453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00F58ED-0C24-2748-B182-352769E15E25}"/>
              </a:ext>
            </a:extLst>
          </p:cNvPr>
          <p:cNvCxnSpPr/>
          <p:nvPr/>
        </p:nvCxnSpPr>
        <p:spPr>
          <a:xfrm flipH="1">
            <a:off x="8212184" y="1574510"/>
            <a:ext cx="862148" cy="1173914"/>
          </a:xfrm>
          <a:prstGeom prst="straightConnector1">
            <a:avLst/>
          </a:prstGeom>
          <a:ln w="53975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F0AAC679-CD32-CD8F-A418-4A133AF908B6}"/>
              </a:ext>
            </a:extLst>
          </p:cNvPr>
          <p:cNvSpPr txBox="1"/>
          <p:nvPr/>
        </p:nvSpPr>
        <p:spPr>
          <a:xfrm>
            <a:off x="9128688" y="1043427"/>
            <a:ext cx="8551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Foot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7809CE9-7ED2-564D-320F-AF31DF25FCB2}"/>
              </a:ext>
            </a:extLst>
          </p:cNvPr>
          <p:cNvCxnSpPr/>
          <p:nvPr/>
        </p:nvCxnSpPr>
        <p:spPr>
          <a:xfrm flipH="1">
            <a:off x="9074332" y="2216766"/>
            <a:ext cx="862148" cy="1173914"/>
          </a:xfrm>
          <a:prstGeom prst="straightConnector1">
            <a:avLst/>
          </a:prstGeom>
          <a:ln w="53975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0DC9514-89B1-3720-8D2E-E6E01F5DC658}"/>
              </a:ext>
            </a:extLst>
          </p:cNvPr>
          <p:cNvSpPr txBox="1"/>
          <p:nvPr/>
        </p:nvSpPr>
        <p:spPr>
          <a:xfrm>
            <a:off x="10017000" y="1711029"/>
            <a:ext cx="141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Secretory Glands</a:t>
            </a:r>
          </a:p>
        </p:txBody>
      </p:sp>
    </p:spTree>
    <p:extLst>
      <p:ext uri="{BB962C8B-B14F-4D97-AF65-F5344CB8AC3E}">
        <p14:creationId xmlns:p14="http://schemas.microsoft.com/office/powerpoint/2010/main" val="498241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Each thread is built from foot proteins made in the foot</a:t>
            </a:r>
            <a:endParaRPr lang="en-US" sz="2800" dirty="0"/>
          </a:p>
        </p:txBody>
      </p:sp>
      <p:pic>
        <p:nvPicPr>
          <p:cNvPr id="5" name="Layered arrangement of foot proteins in " descr="Layered arrangement of foot proteins in the adhesive plaqu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772" y="1190829"/>
            <a:ext cx="5279574" cy="3622687"/>
          </a:xfrm>
          <a:prstGeom prst="rect">
            <a:avLst/>
          </a:prstGeom>
        </p:spPr>
      </p:pic>
      <p:sp>
        <p:nvSpPr>
          <p:cNvPr id="6" name="source note"/>
          <p:cNvSpPr txBox="1"/>
          <p:nvPr/>
        </p:nvSpPr>
        <p:spPr>
          <a:xfrm>
            <a:off x="4343400" y="4866494"/>
            <a:ext cx="388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Plaque proteins at the surface. Figure: Hwang et al. 2010</a:t>
            </a:r>
            <a:endParaRPr lang="en-US" sz="1000" dirty="0"/>
          </a:p>
        </p:txBody>
      </p:sp>
      <p:sp>
        <p:nvSpPr>
          <p:cNvPr id="7" name="mfp dot 0"/>
          <p:cNvSpPr/>
          <p:nvPr/>
        </p:nvSpPr>
        <p:spPr>
          <a:xfrm>
            <a:off x="9094588" y="1225177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mfp head 0"/>
          <p:cNvSpPr txBox="1"/>
          <p:nvPr/>
        </p:nvSpPr>
        <p:spPr>
          <a:xfrm>
            <a:off x="9414628" y="1152025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mfp-1</a:t>
            </a:r>
            <a:endParaRPr lang="en-US" sz="1600" dirty="0"/>
          </a:p>
        </p:txBody>
      </p:sp>
      <p:sp>
        <p:nvSpPr>
          <p:cNvPr id="9" name="mfp body 0"/>
          <p:cNvSpPr txBox="1"/>
          <p:nvPr/>
        </p:nvSpPr>
        <p:spPr>
          <a:xfrm>
            <a:off x="9414628" y="1490353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protective cuticle over the whole thread</a:t>
            </a:r>
            <a:endParaRPr lang="en-US" sz="1350" dirty="0"/>
          </a:p>
        </p:txBody>
      </p:sp>
      <p:sp>
        <p:nvSpPr>
          <p:cNvPr id="10" name="mfp dot 1"/>
          <p:cNvSpPr/>
          <p:nvPr/>
        </p:nvSpPr>
        <p:spPr>
          <a:xfrm>
            <a:off x="9094588" y="2093857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mfp head 1"/>
          <p:cNvSpPr txBox="1"/>
          <p:nvPr/>
        </p:nvSpPr>
        <p:spPr>
          <a:xfrm>
            <a:off x="9414628" y="2020705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preCOL-P, -D, -NG</a:t>
            </a:r>
            <a:endParaRPr lang="en-US" sz="1600" dirty="0"/>
          </a:p>
        </p:txBody>
      </p:sp>
      <p:sp>
        <p:nvSpPr>
          <p:cNvPr id="12" name="mfp body 1"/>
          <p:cNvSpPr txBox="1"/>
          <p:nvPr/>
        </p:nvSpPr>
        <p:spPr>
          <a:xfrm>
            <a:off x="9414628" y="2359033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collagen core of the thread</a:t>
            </a:r>
            <a:endParaRPr lang="en-US" sz="1350" dirty="0"/>
          </a:p>
        </p:txBody>
      </p:sp>
      <p:sp>
        <p:nvSpPr>
          <p:cNvPr id="13" name="mfp dot 2"/>
          <p:cNvSpPr/>
          <p:nvPr/>
        </p:nvSpPr>
        <p:spPr>
          <a:xfrm>
            <a:off x="9094588" y="2962537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mfp head 2"/>
          <p:cNvSpPr txBox="1"/>
          <p:nvPr/>
        </p:nvSpPr>
        <p:spPr>
          <a:xfrm>
            <a:off x="9414628" y="2889385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mfp-3 &amp; mfp-5</a:t>
            </a:r>
            <a:endParaRPr lang="en-US" sz="1600" dirty="0"/>
          </a:p>
        </p:txBody>
      </p:sp>
      <p:sp>
        <p:nvSpPr>
          <p:cNvPr id="15" name="mfp body 2"/>
          <p:cNvSpPr txBox="1"/>
          <p:nvPr/>
        </p:nvSpPr>
        <p:spPr>
          <a:xfrm>
            <a:off x="9414628" y="3227713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adhesive plaque; rich in DOPA</a:t>
            </a:r>
            <a:endParaRPr lang="en-US" sz="1350" dirty="0"/>
          </a:p>
        </p:txBody>
      </p:sp>
      <p:sp>
        <p:nvSpPr>
          <p:cNvPr id="16" name="expectation card"/>
          <p:cNvSpPr/>
          <p:nvPr/>
        </p:nvSpPr>
        <p:spPr>
          <a:xfrm>
            <a:off x="4072772" y="5148072"/>
            <a:ext cx="7585828" cy="886968"/>
          </a:xfrm>
          <a:prstGeom prst="roundRect">
            <a:avLst>
              <a:gd name="adj" fmla="val 50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expectation text"/>
          <p:cNvSpPr txBox="1"/>
          <p:nvPr/>
        </p:nvSpPr>
        <p:spPr>
          <a:xfrm>
            <a:off x="4260915" y="5148072"/>
            <a:ext cx="721480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The expectation: </a:t>
            </a:r>
            <a:r>
              <a:rPr lang="en-US" sz="1600" dirty="0">
                <a:solidFill>
                  <a:schemeClr val="bg1"/>
                </a:solidFill>
              </a:rPr>
              <a:t>if a stressor changes attachment, the foot should change how much of these proteins it makes, and their mRNA should track thread strength.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pic>
        <p:nvPicPr>
          <p:cNvPr id="19" name="Relative mRNA of mfp-1 to mfp-6 at four " descr="Relative mRNA of mfp-1 to mfp-6 at four pH levels, with large up and down changes">
            <a:extLst>
              <a:ext uri="{FF2B5EF4-FFF2-40B4-BE49-F238E27FC236}">
                <a16:creationId xmlns:a16="http://schemas.microsoft.com/office/drawing/2014/main" id="{F3866FD6-A876-E403-ADC4-48189B1D5C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593" b="48276"/>
          <a:stretch>
            <a:fillRect/>
          </a:stretch>
        </p:blipFill>
        <p:spPr>
          <a:xfrm>
            <a:off x="533400" y="778413"/>
            <a:ext cx="2948704" cy="2876222"/>
          </a:xfrm>
          <a:prstGeom prst="rect">
            <a:avLst/>
          </a:prstGeom>
        </p:spPr>
      </p:pic>
      <p:pic>
        <p:nvPicPr>
          <p:cNvPr id="23" name="Relative mRNA of mfp-1 to mfp-6 at four " descr="Relative mRNA of mfp-1 to mfp-6 at four pH levels, with large up and down changes">
            <a:extLst>
              <a:ext uri="{FF2B5EF4-FFF2-40B4-BE49-F238E27FC236}">
                <a16:creationId xmlns:a16="http://schemas.microsoft.com/office/drawing/2014/main" id="{48921DBF-3E0A-D287-BD8E-E18E2FB812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062" t="52299" r="32531" b="-4023"/>
          <a:stretch>
            <a:fillRect/>
          </a:stretch>
        </p:blipFill>
        <p:spPr>
          <a:xfrm>
            <a:off x="429768" y="3474719"/>
            <a:ext cx="3052336" cy="2977307"/>
          </a:xfrm>
          <a:prstGeom prst="rect">
            <a:avLst/>
          </a:prstGeom>
        </p:spPr>
      </p:pic>
      <p:sp>
        <p:nvSpPr>
          <p:cNvPr id="26" name="source note">
            <a:extLst>
              <a:ext uri="{FF2B5EF4-FFF2-40B4-BE49-F238E27FC236}">
                <a16:creationId xmlns:a16="http://schemas.microsoft.com/office/drawing/2014/main" id="{1C603A06-33EE-F896-F716-0CB24754ABF5}"/>
              </a:ext>
            </a:extLst>
          </p:cNvPr>
          <p:cNvSpPr txBox="1"/>
          <p:nvPr/>
        </p:nvSpPr>
        <p:spPr>
          <a:xfrm>
            <a:off x="548640" y="6389619"/>
            <a:ext cx="6163245" cy="41148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chemeClr val="accent5"/>
                </a:solidFill>
              </a:rPr>
              <a:t>Zhao X, Guo C, Han Y, et al. (2017) Ocean acidification decreases mussel byssal attachment strength and induces molecular byssal responses. Mar Ecol Prog Ser 565:67-77. Figs 4e and 6 (a-f); qPCR relative to 18S rRNA, t-test against ambient (** p &lt; 0.01).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 descr="Heat map of 25 byssal genes including mfp-1 to mfp-6 across 46 day-3 animals by arm, with mean mfp expression by arm and against threads made">
            <a:extLst>
              <a:ext uri="{FF2B5EF4-FFF2-40B4-BE49-F238E27FC236}">
                <a16:creationId xmlns:a16="http://schemas.microsoft.com/office/drawing/2014/main" id="{8A02FBB5-6A2B-550E-B8E6-E62AFAEED9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44" r="27885" b="13291"/>
          <a:stretch>
            <a:fillRect/>
          </a:stretch>
        </p:blipFill>
        <p:spPr>
          <a:xfrm>
            <a:off x="342005" y="1799306"/>
            <a:ext cx="8667662" cy="4038713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99067" y="519417"/>
            <a:ext cx="7387473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Foot-protein mRNA did not vary with treatment in this study</a:t>
            </a:r>
            <a:endParaRPr lang="en-US" dirty="0"/>
          </a:p>
        </p:txBody>
      </p:sp>
      <p:sp>
        <p:nvSpPr>
          <p:cNvPr id="4" name="source note"/>
          <p:cNvSpPr txBox="1"/>
          <p:nvPr/>
        </p:nvSpPr>
        <p:spPr>
          <a:xfrm>
            <a:off x="8657106" y="5754498"/>
            <a:ext cx="30014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chemeClr val="accent5"/>
                </a:solidFill>
              </a:rPr>
              <a:t>VST: DESeq2 variance-stabilised log2 expression. Kruskal-Wallis across treatments per gene: lowest BH q 0.65. DESeq2 vs control: 1 of 19 at padj &lt; 0.05 (foot protein 11, Foot DO), with a shrunk fold change near zero (log2 −0.05).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B3EF3316-C757-B242-EE86-8634E1CDBEA0}"/>
              </a:ext>
            </a:extLst>
          </p:cNvPr>
          <p:cNvSpPr txBox="1">
            <a:spLocks/>
          </p:cNvSpPr>
          <p:nvPr/>
        </p:nvSpPr>
        <p:spPr>
          <a:xfrm>
            <a:off x="9009667" y="790739"/>
            <a:ext cx="3372833" cy="458483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2800" b="1" kern="1200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r>
              <a:rPr lang="en-US" sz="1400" dirty="0"/>
              <a:t>No treatment effect</a:t>
            </a:r>
          </a:p>
        </p:txBody>
      </p:sp>
      <p:pic>
        <p:nvPicPr>
          <p:cNvPr id="7" name="foot protein expression figure" descr="Heat map of 19 byssal structural genes across 46 day-3 animals by arm, with mean expression by arm and against threads made">
            <a:extLst>
              <a:ext uri="{FF2B5EF4-FFF2-40B4-BE49-F238E27FC236}">
                <a16:creationId xmlns:a16="http://schemas.microsoft.com/office/drawing/2014/main" id="{15345942-79B1-57A6-982F-5A01BB5C1F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895" t="10868" r="419" b="51821"/>
          <a:stretch>
            <a:fillRect/>
          </a:stretch>
        </p:blipFill>
        <p:spPr>
          <a:xfrm>
            <a:off x="8588290" y="1019981"/>
            <a:ext cx="3139126" cy="17910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9D340-0CF9-75A4-DE14-69C3A828EF31}"/>
              </a:ext>
            </a:extLst>
          </p:cNvPr>
          <p:cNvSpPr>
            <a:spLocks noGrp="1"/>
          </p:cNvSpPr>
          <p:nvPr>
            <p:ph type="title" idx="100"/>
          </p:nvPr>
        </p:nvSpPr>
        <p:spPr>
          <a:xfrm>
            <a:off x="563506" y="451091"/>
            <a:ext cx="11064240" cy="1005840"/>
          </a:xfrm>
        </p:spPr>
        <p:txBody>
          <a:bodyPr/>
          <a:lstStyle/>
          <a:p>
            <a:r>
              <a:rPr lang="en-US" dirty="0"/>
              <a:t>Looking across treatments revealed expression profiles associated with weak and strong attachment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868EC2-D953-CFA8-B461-E107B8CBC3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2" r="3099"/>
          <a:stretch>
            <a:fillRect/>
          </a:stretch>
        </p:blipFill>
        <p:spPr>
          <a:xfrm>
            <a:off x="577470" y="2468010"/>
            <a:ext cx="1575840" cy="1890172"/>
          </a:xfrm>
          <a:prstGeom prst="rect">
            <a:avLst/>
          </a:prstGeom>
        </p:spPr>
      </p:pic>
      <p:sp>
        <p:nvSpPr>
          <p:cNvPr id="20" name="Foot heat title">
            <a:extLst>
              <a:ext uri="{FF2B5EF4-FFF2-40B4-BE49-F238E27FC236}">
                <a16:creationId xmlns:a16="http://schemas.microsoft.com/office/drawing/2014/main" id="{0BBFA603-501D-61CC-9EA4-A26C04E3D915}"/>
              </a:ext>
            </a:extLst>
          </p:cNvPr>
          <p:cNvSpPr txBox="1"/>
          <p:nvPr/>
        </p:nvSpPr>
        <p:spPr>
          <a:xfrm>
            <a:off x="2335441" y="4582367"/>
            <a:ext cx="14230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VST expression (baseline adjusted)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CC4EF0-48C7-A784-385F-E763A85F6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594" y="3200524"/>
            <a:ext cx="790685" cy="108600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0DD3DC5-ACB8-4733-2BF8-1F8DE94DBE57}"/>
              </a:ext>
            </a:extLst>
          </p:cNvPr>
          <p:cNvSpPr txBox="1"/>
          <p:nvPr/>
        </p:nvSpPr>
        <p:spPr>
          <a:xfrm>
            <a:off x="648190" y="1725490"/>
            <a:ext cx="46568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A suite of byssus production enzymes track attachment strength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EA7580B-B5C4-3417-E76A-EE8A90D06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310" y="2468010"/>
            <a:ext cx="1575841" cy="19573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787CA68-ECC3-9B97-D994-BC771BCD4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9151" y="2468010"/>
            <a:ext cx="1575840" cy="1921979"/>
          </a:xfrm>
          <a:prstGeom prst="rect">
            <a:avLst/>
          </a:prstGeom>
        </p:spPr>
      </p:pic>
      <p:sp>
        <p:nvSpPr>
          <p:cNvPr id="32" name="Foot heat title">
            <a:extLst>
              <a:ext uri="{FF2B5EF4-FFF2-40B4-BE49-F238E27FC236}">
                <a16:creationId xmlns:a16="http://schemas.microsoft.com/office/drawing/2014/main" id="{AB5464AB-70C1-1C9A-9EEB-E62830D1B0B3}"/>
              </a:ext>
            </a:extLst>
          </p:cNvPr>
          <p:cNvSpPr txBox="1"/>
          <p:nvPr/>
        </p:nvSpPr>
        <p:spPr>
          <a:xfrm rot="16200000">
            <a:off x="-420565" y="3236531"/>
            <a:ext cx="1817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Log mean peak force (N)</a:t>
            </a:r>
            <a:endParaRPr lang="en-US" sz="1200" dirty="0"/>
          </a:p>
        </p:txBody>
      </p:sp>
      <p:sp>
        <p:nvSpPr>
          <p:cNvPr id="34" name="flow step 2">
            <a:extLst>
              <a:ext uri="{FF2B5EF4-FFF2-40B4-BE49-F238E27FC236}">
                <a16:creationId xmlns:a16="http://schemas.microsoft.com/office/drawing/2014/main" id="{A0B939CD-40CF-EB49-F993-5FAB3E07DF68}"/>
              </a:ext>
            </a:extLst>
          </p:cNvPr>
          <p:cNvSpPr/>
          <p:nvPr/>
        </p:nvSpPr>
        <p:spPr>
          <a:xfrm>
            <a:off x="488168" y="5420875"/>
            <a:ext cx="8342722" cy="1086003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r>
              <a:rPr lang="en-US" sz="2000" b="1" dirty="0"/>
              <a:t>Conclusion</a:t>
            </a:r>
            <a:r>
              <a:rPr lang="en-US" sz="2000" dirty="0"/>
              <a:t>: mussels that produce strong attachments under environmental stress have expression profiles that maximize </a:t>
            </a:r>
            <a:r>
              <a:rPr lang="en-US" sz="2000" b="1" dirty="0">
                <a:solidFill>
                  <a:schemeClr val="accent3"/>
                </a:solidFill>
              </a:rPr>
              <a:t>metabolic efficiency</a:t>
            </a:r>
            <a:r>
              <a:rPr lang="en-US" sz="2000" b="1" dirty="0"/>
              <a:t> </a:t>
            </a:r>
            <a:r>
              <a:rPr lang="en-US" sz="2000" dirty="0"/>
              <a:t> and maintain the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production of thread processing enzymes</a:t>
            </a:r>
            <a:r>
              <a:rPr lang="en-US" sz="2000" dirty="0"/>
              <a:t>.</a:t>
            </a:r>
          </a:p>
        </p:txBody>
      </p:sp>
      <p:sp>
        <p:nvSpPr>
          <p:cNvPr id="36" name="Gill heat title">
            <a:extLst>
              <a:ext uri="{FF2B5EF4-FFF2-40B4-BE49-F238E27FC236}">
                <a16:creationId xmlns:a16="http://schemas.microsoft.com/office/drawing/2014/main" id="{8D7342AD-ABC2-8DE6-5D5B-1084557BF3EA}"/>
              </a:ext>
            </a:extLst>
          </p:cNvPr>
          <p:cNvSpPr txBox="1"/>
          <p:nvPr/>
        </p:nvSpPr>
        <p:spPr>
          <a:xfrm>
            <a:off x="6274279" y="1692402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Gill</a:t>
            </a:r>
            <a:r>
              <a:rPr lang="en-US" sz="1200" dirty="0">
                <a:solidFill>
                  <a:schemeClr val="accent5"/>
                </a:solidFill>
              </a:rPr>
              <a:t>  top 9 of 326 candidates</a:t>
            </a:r>
            <a:endParaRPr lang="en-US" sz="1600" dirty="0"/>
          </a:p>
        </p:txBody>
      </p:sp>
      <p:graphicFrame>
        <p:nvGraphicFramePr>
          <p:cNvPr id="38" name="Gill candidate heatmap">
            <a:extLst>
              <a:ext uri="{FF2B5EF4-FFF2-40B4-BE49-F238E27FC236}">
                <a16:creationId xmlns:a16="http://schemas.microsoft.com/office/drawing/2014/main" id="{73C3FB76-BF54-D31E-B44F-5D8713A8F4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278723"/>
              </p:ext>
            </p:extLst>
          </p:nvPr>
        </p:nvGraphicFramePr>
        <p:xfrm>
          <a:off x="6274279" y="2058162"/>
          <a:ext cx="5440680" cy="3035808"/>
        </p:xfrm>
        <a:graphic>
          <a:graphicData uri="http://schemas.openxmlformats.org/drawingml/2006/table">
            <a:tbl>
              <a:tblPr/>
              <a:tblGrid>
                <a:gridCol w="288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 force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Plaque area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 force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Adhesion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HSP70, HSPA12A-like b (32%)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2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−0.56*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sng" algn="ctr">
                      <a:solidFill>
                        <a:srgbClr val="1B27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0" cap="flat" cmpd="sng" algn="ctr">
                      <a:solidFill>
                        <a:srgbClr val="1B27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93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31750" cap="flat" cmpd="sng" algn="ctr">
                      <a:solidFill>
                        <a:srgbClr val="1B27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9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Glutathione peroxidase 7-like (45%)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−0.36*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A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0" cap="flat" cmpd="sng" algn="ctr">
                      <a:solidFill>
                        <a:srgbClr val="1B27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−0.52*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9A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−0.21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D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Aminoacylase-1-like (56%)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−0.45*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A8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3D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−0.35*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B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−0.52*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9B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Met-tRNA ligase, mito. (49%)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−0.48*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A3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−0.07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−0.45*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A9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−0.36*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Ile-tRNA ligase, mito. (46%)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0.47*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8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0.43*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8F8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0.42*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92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HSP70, HSPA12A-like a (34%)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−0.46*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A6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3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0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HSP70, HSPA12A-like c (32%)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0.36*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−0.21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6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5D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0.45*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89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Ficolin-like (54%)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CC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0.45*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8A8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1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Byssal HSP-like protein 1 (82%)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−0.08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F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−0.44*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A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614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574"/>
            <a:ext cx="7794082" cy="667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200" dirty="0"/>
              <a:t>Implications for </a:t>
            </a: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restoration and aquaculture</a:t>
            </a:r>
            <a:endParaRPr lang="en-US" sz="3200" dirty="0"/>
          </a:p>
        </p:txBody>
      </p:sp>
      <p:sp>
        <p:nvSpPr>
          <p:cNvPr id="3" name="takeaway number circle 0"/>
          <p:cNvSpPr/>
          <p:nvPr/>
        </p:nvSpPr>
        <p:spPr>
          <a:xfrm>
            <a:off x="548640" y="1965960"/>
            <a:ext cx="566928" cy="56692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akeaway number 0"/>
          <p:cNvSpPr txBox="1"/>
          <p:nvPr/>
        </p:nvSpPr>
        <p:spPr>
          <a:xfrm>
            <a:off x="548640" y="19659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takeaway head 0"/>
          <p:cNvSpPr txBox="1"/>
          <p:nvPr/>
        </p:nvSpPr>
        <p:spPr>
          <a:xfrm>
            <a:off x="1325880" y="194767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Hypoxia is the biggest threat to attachment</a:t>
            </a:r>
            <a:endParaRPr lang="en-US" sz="1800" dirty="0"/>
          </a:p>
        </p:txBody>
      </p:sp>
      <p:sp>
        <p:nvSpPr>
          <p:cNvPr id="6" name="takeaway body 0"/>
          <p:cNvSpPr txBox="1"/>
          <p:nvPr/>
        </p:nvSpPr>
        <p:spPr>
          <a:xfrm>
            <a:off x="1325880" y="2350008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Hypoxic mussels made 40% fewer threads, they were on average 57% weaker. </a:t>
            </a:r>
            <a:r>
              <a:rPr lang="en-US" sz="1400" dirty="0"/>
              <a:t>Restoration efforts and aquaculture should avoid hypoxic sites and stocking densities that decrease local oxygen supply.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akeaway number circle 1"/>
          <p:cNvSpPr/>
          <p:nvPr/>
        </p:nvSpPr>
        <p:spPr>
          <a:xfrm>
            <a:off x="548640" y="3429000"/>
            <a:ext cx="566928" cy="56692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akeaway number 1"/>
          <p:cNvSpPr txBox="1"/>
          <p:nvPr/>
        </p:nvSpPr>
        <p:spPr>
          <a:xfrm>
            <a:off x="548640" y="3429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9" name="takeaway head 1"/>
          <p:cNvSpPr txBox="1"/>
          <p:nvPr/>
        </p:nvSpPr>
        <p:spPr>
          <a:xfrm>
            <a:off x="1325880" y="3410712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Robust attachment profiles exist across stressors</a:t>
            </a:r>
            <a:endParaRPr lang="en-US" sz="1800" dirty="0"/>
          </a:p>
        </p:txBody>
      </p:sp>
      <p:sp>
        <p:nvSpPr>
          <p:cNvPr id="10" name="takeaway body 1"/>
          <p:cNvSpPr txBox="1"/>
          <p:nvPr/>
        </p:nvSpPr>
        <p:spPr>
          <a:xfrm>
            <a:off x="1325880" y="3813048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/>
              <a:t>M</a:t>
            </a:r>
            <a:r>
              <a:rPr lang="en-US" sz="1400" dirty="0">
                <a:solidFill>
                  <a:schemeClr val="tx1"/>
                </a:solidFill>
              </a:rPr>
              <a:t>ussels that produce strong attachments under environmental stress have expression profiles that maximize metabolic efficiency and maintain the production of thread processing enzymes.</a:t>
            </a:r>
            <a:endParaRPr lang="en-US" sz="1400" dirty="0"/>
          </a:p>
        </p:txBody>
      </p:sp>
      <p:sp>
        <p:nvSpPr>
          <p:cNvPr id="11" name="takeaway number circle 2"/>
          <p:cNvSpPr/>
          <p:nvPr/>
        </p:nvSpPr>
        <p:spPr>
          <a:xfrm>
            <a:off x="548640" y="4892040"/>
            <a:ext cx="566928" cy="56692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akeaway number 2"/>
          <p:cNvSpPr txBox="1"/>
          <p:nvPr/>
        </p:nvSpPr>
        <p:spPr>
          <a:xfrm>
            <a:off x="548640" y="4892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3" name="takeaway head 2"/>
          <p:cNvSpPr txBox="1"/>
          <p:nvPr/>
        </p:nvSpPr>
        <p:spPr>
          <a:xfrm>
            <a:off x="1325879" y="4873752"/>
            <a:ext cx="570651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Mussel foot proteins (MFP) aren’t marker genes</a:t>
            </a:r>
            <a:endParaRPr lang="en-US" sz="1800" dirty="0"/>
          </a:p>
        </p:txBody>
      </p:sp>
      <p:sp>
        <p:nvSpPr>
          <p:cNvPr id="14" name="takeaway body 2"/>
          <p:cNvSpPr txBox="1"/>
          <p:nvPr/>
        </p:nvSpPr>
        <p:spPr>
          <a:xfrm>
            <a:off x="1325880" y="5276088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Neither the number of genes that responded nor foot-protein mRNA tracked thread strength.</a:t>
            </a:r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pic>
        <p:nvPicPr>
          <p:cNvPr id="33" name="Picture 32" descr="Screen Shot 2016-03-22 at 11.57.54 PM.png">
            <a:extLst>
              <a:ext uri="{FF2B5EF4-FFF2-40B4-BE49-F238E27FC236}">
                <a16:creationId xmlns:a16="http://schemas.microsoft.com/office/drawing/2014/main" id="{7989EF98-C60B-A86A-FBD4-553F339B5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9549" y="446885"/>
            <a:ext cx="2969361" cy="5789323"/>
          </a:xfrm>
          <a:prstGeom prst="rect">
            <a:avLst/>
          </a:prstGeom>
          <a:ln>
            <a:solidFill>
              <a:srgbClr val="262626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afts photo" descr="Mussel aquaculture raft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09360" y="0"/>
            <a:ext cx="5882335" cy="6858000"/>
          </a:xfrm>
          <a:prstGeom prst="rect">
            <a:avLst/>
          </a:prstGeom>
        </p:spPr>
      </p:pic>
      <p:sp>
        <p:nvSpPr>
          <p:cNvPr id="3" name="photo overlay"/>
          <p:cNvSpPr/>
          <p:nvPr/>
        </p:nvSpPr>
        <p:spPr>
          <a:xfrm>
            <a:off x="6309360" y="0"/>
            <a:ext cx="5882335" cy="6858000"/>
          </a:xfrm>
          <a:prstGeom prst="rect">
            <a:avLst/>
          </a:prstGeom>
          <a:solidFill>
            <a:schemeClr val="tx2">
              <a:alpha val="65000"/>
            </a:schemeClr>
          </a:solidFill>
          <a:ln w="12700">
            <a:solidFill>
              <a:schemeClr val="tx2">
                <a:alpha val="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18474" y="411480"/>
            <a:ext cx="1100296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3400" dirty="0"/>
          </a:p>
        </p:txBody>
      </p:sp>
      <p:sp>
        <p:nvSpPr>
          <p:cNvPr id="5" name="questions"/>
          <p:cNvSpPr txBox="1"/>
          <p:nvPr/>
        </p:nvSpPr>
        <p:spPr>
          <a:xfrm>
            <a:off x="640080" y="132588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</a:rPr>
              <a:t>Questions?</a:t>
            </a:r>
            <a:endParaRPr lang="en-US" sz="2200" dirty="0"/>
          </a:p>
        </p:txBody>
      </p:sp>
      <p:sp>
        <p:nvSpPr>
          <p:cNvPr id="6" name="acknowledgements"/>
          <p:cNvSpPr txBox="1"/>
          <p:nvPr/>
        </p:nvSpPr>
        <p:spPr>
          <a:xfrm>
            <a:off x="640080" y="2103120"/>
            <a:ext cx="3771664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Partner: Penn Cove Shellfish</a:t>
            </a:r>
            <a:br>
              <a:rPr lang="en-US" sz="1600" dirty="0">
                <a:solidFill>
                  <a:schemeClr val="bg1"/>
                </a:solidFill>
              </a:rPr>
            </a:b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Funding Source: Pacific States Marine Fisheries Commission Pilot Program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 </a:t>
            </a:r>
            <a:endParaRPr lang="en-US" sz="1600" dirty="0"/>
          </a:p>
          <a:p>
            <a:pPr marL="0" indent="0">
              <a:buNone/>
            </a:pPr>
            <a:endParaRPr lang="en-US" sz="13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sz="13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sz="13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sz="13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sz="13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chemeClr val="bg2"/>
                </a:solidFill>
              </a:rPr>
              <a:t>Code and data: github.com/mattgeorgephd/PSMFC-mytilus-byssus-pilot</a:t>
            </a:r>
            <a:endParaRPr lang="en-US" sz="1600" dirty="0"/>
          </a:p>
        </p:txBody>
      </p:sp>
      <p:sp>
        <p:nvSpPr>
          <p:cNvPr id="7" name="closing mussel circle"/>
          <p:cNvSpPr/>
          <p:nvPr/>
        </p:nvSpPr>
        <p:spPr>
          <a:xfrm>
            <a:off x="640080" y="57607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closing mussel icon" descr="closing musse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98" y="5901538"/>
            <a:ext cx="358445" cy="35844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pic>
        <p:nvPicPr>
          <p:cNvPr id="9" name="Picture 8" descr="Pacific States Marine Fisheries Commission | U.S. Fish ...">
            <a:extLst>
              <a:ext uri="{FF2B5EF4-FFF2-40B4-BE49-F238E27FC236}">
                <a16:creationId xmlns:a16="http://schemas.microsoft.com/office/drawing/2014/main" id="{321CBE7D-8D13-CA52-1FA6-A2409CE25C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325" y="2668257"/>
            <a:ext cx="1172345" cy="1116170"/>
          </a:xfrm>
          <a:prstGeom prst="rect">
            <a:avLst/>
          </a:prstGeom>
        </p:spPr>
      </p:pic>
      <p:pic>
        <p:nvPicPr>
          <p:cNvPr id="10" name="Picture 9" descr="Penn Cove Shellfish ">
            <a:extLst>
              <a:ext uri="{FF2B5EF4-FFF2-40B4-BE49-F238E27FC236}">
                <a16:creationId xmlns:a16="http://schemas.microsoft.com/office/drawing/2014/main" id="{67CBCD6A-5964-0F60-6F52-9D842950A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927" y="1504019"/>
            <a:ext cx="1301143" cy="9696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yssus">
  <a:themeElements>
    <a:clrScheme name="Byssus">
      <a:dk1>
        <a:srgbClr val="1B2730"/>
      </a:dk1>
      <a:lt1>
        <a:srgbClr val="FFFFFF"/>
      </a:lt1>
      <a:dk2>
        <a:srgbClr val="12303D"/>
      </a:dk2>
      <a:lt2>
        <a:srgbClr val="F3EFE6"/>
      </a:lt2>
      <a:accent1>
        <a:srgbClr val="C8962E"/>
      </a:accent1>
      <a:accent2>
        <a:srgbClr val="1BAF7A"/>
      </a:accent2>
      <a:accent3>
        <a:srgbClr val="EB6834"/>
      </a:accent3>
      <a:accent4>
        <a:srgbClr val="7B3294"/>
      </a:accent4>
      <a:accent5>
        <a:srgbClr val="6E6E6E"/>
      </a:accent5>
      <a:accent6>
        <a:srgbClr val="2A78D6"/>
      </a:accent6>
      <a:hlink>
        <a:srgbClr val="1F6F8B"/>
      </a:hlink>
      <a:folHlink>
        <a:srgbClr val="7B3294"/>
      </a:folHlink>
    </a:clrScheme>
    <a:fontScheme name="Byssu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3288</Words>
  <Application>Microsoft Office PowerPoint</Application>
  <PresentationFormat>Widescreen</PresentationFormat>
  <Paragraphs>228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Byssus</vt:lpstr>
      <vt:lpstr>Weakened attachment and transcriptomic shifts in a marine mussel following exposure to ocean acidification, warming, and hypoxia.</vt:lpstr>
      <vt:lpstr>Mussels are foundation species and a valuable crop</vt:lpstr>
      <vt:lpstr>Attachment is survival: waves pull, and byssal threads hold</vt:lpstr>
      <vt:lpstr>Mussel mariculture depends on strong attachment</vt:lpstr>
      <vt:lpstr>Warming, acidification and low oxygen each weaken byssal attachment</vt:lpstr>
      <vt:lpstr>Experimental Design: threads and tissue are collected from stressed mussels, using naïve threads as a baseline</vt:lpstr>
      <vt:lpstr>Warming and hypoxia decreased attachment strength; acidification was not significant</vt:lpstr>
      <vt:lpstr>Every stressor changed gene expression; hypoxia moved the foot most, acidification the gill</vt:lpstr>
      <vt:lpstr>Gene Ontology (GO) analysis: Foot tissue</vt:lpstr>
      <vt:lpstr>Each thread is built from foot proteins made in the foot</vt:lpstr>
      <vt:lpstr>Foot-protein mRNA did not vary with treatment in this study</vt:lpstr>
      <vt:lpstr>Looking across treatments revealed expression profiles associated with weak and strong attachment</vt:lpstr>
      <vt:lpstr>Implications for restoration and aquaculture</vt:lpstr>
      <vt:lpstr>Thank you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Weakened attachment and transcriptomic shifts in a marine mussel following exposure to ocean acidification, warming, and hypoxia</dc:title>
  <dc:subject>2026 International Conference on Shellfish Restoration, Shelton, WA</dc:subject>
  <dc:creator>Matt George</dc:creator>
  <cp:lastModifiedBy>Matt George</cp:lastModifiedBy>
  <cp:revision>5</cp:revision>
  <dcterms:created xsi:type="dcterms:W3CDTF">2026-10-05T18:16:38Z</dcterms:created>
  <dcterms:modified xsi:type="dcterms:W3CDTF">2026-10-06T16:37:51Z</dcterms:modified>
</cp:coreProperties>
</file>