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9" r:id="rId2"/>
    <p:sldId id="392" r:id="rId3"/>
    <p:sldId id="384" r:id="rId4"/>
    <p:sldId id="383" r:id="rId5"/>
    <p:sldId id="444" r:id="rId6"/>
    <p:sldId id="445" r:id="rId7"/>
    <p:sldId id="418" r:id="rId8"/>
    <p:sldId id="451" r:id="rId9"/>
    <p:sldId id="452" r:id="rId10"/>
    <p:sldId id="453" r:id="rId11"/>
    <p:sldId id="447" r:id="rId12"/>
    <p:sldId id="458" r:id="rId13"/>
    <p:sldId id="457" r:id="rId14"/>
    <p:sldId id="456" r:id="rId15"/>
    <p:sldId id="44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1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5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AFEBA-F97F-45B0-B149-CC10B9283A22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17A71-9727-45A7-A545-ADE2FA08E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97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62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9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2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8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7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6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6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5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4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78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15" y="5945854"/>
            <a:ext cx="1371600" cy="923544"/>
          </a:xfrm>
          <a:prstGeom prst="rect">
            <a:avLst/>
          </a:prstGeom>
        </p:spPr>
      </p:pic>
      <p:pic>
        <p:nvPicPr>
          <p:cNvPr id="2" name="Picture 1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7" y="3514384"/>
            <a:ext cx="2284303" cy="11277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71757" y="688123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solidFill>
                  <a:schemeClr val="tx2"/>
                </a:solidFill>
                <a:latin typeface="Open Sans" panose="020B0606030504020204"/>
                <a:ea typeface="Open Sans" panose="020B0606030504020204"/>
                <a:cs typeface="Open Sans" panose="020B0606030504020204"/>
              </a:defRPr>
            </a:lvl1pPr>
          </a:lstStyle>
          <a:p>
            <a:pPr lvl="0"/>
            <a:r>
              <a:rPr lang="en-US" dirty="0"/>
              <a:t>TITLE HERE</a:t>
            </a:r>
            <a:br>
              <a:rPr lang="en-US" dirty="0"/>
            </a:br>
            <a:r>
              <a:rPr lang="en-US" dirty="0"/>
              <a:t>ENCODE NORMAL</a:t>
            </a:r>
            <a:br>
              <a:rPr lang="en-US" dirty="0"/>
            </a:br>
            <a:r>
              <a:rPr lang="en-US" dirty="0"/>
              <a:t>BLACK, 50 PT.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671756" y="5945854"/>
            <a:ext cx="4148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of Aquatic &amp; Fishery Sciences</a:t>
            </a:r>
            <a:endParaRPr lang="en-US" baseline="0" dirty="0">
              <a:solidFill>
                <a:schemeClr val="accent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aseline="0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University of Washington</a:t>
            </a:r>
            <a:endParaRPr lang="en-US" dirty="0">
              <a:solidFill>
                <a:schemeClr val="accent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142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rdmark_center_Purple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05" y="6487457"/>
            <a:ext cx="2425295" cy="163374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2190" y="1632654"/>
            <a:ext cx="8196210" cy="4569878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8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Content here (Open Sans Bold, 28 pt.)</a:t>
            </a:r>
          </a:p>
          <a:p>
            <a:pPr lvl="1"/>
            <a:r>
              <a:rPr lang="en-US" dirty="0"/>
              <a:t>Second level (Open Sans Bold, 24)</a:t>
            </a:r>
          </a:p>
          <a:p>
            <a:pPr lvl="2"/>
            <a:r>
              <a:rPr lang="en-US" dirty="0"/>
              <a:t>Third level (Open Sans Bold, 20)</a:t>
            </a:r>
          </a:p>
          <a:p>
            <a:pPr lvl="3"/>
            <a:r>
              <a:rPr lang="en-US" dirty="0"/>
              <a:t>Fourth level (Open Sans Bold, 18)</a:t>
            </a:r>
          </a:p>
          <a:p>
            <a:pPr lvl="4"/>
            <a:r>
              <a:rPr lang="en-US" dirty="0"/>
              <a:t>Fifth level (Open Sans Bold, 16)</a:t>
            </a:r>
          </a:p>
        </p:txBody>
      </p:sp>
      <p:pic>
        <p:nvPicPr>
          <p:cNvPr id="14" name="Picture 13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10" y="1465429"/>
            <a:ext cx="1358184" cy="670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04641" y="425013"/>
            <a:ext cx="8183759" cy="991998"/>
          </a:xfrm>
          <a:prstGeom prst="rect">
            <a:avLst/>
          </a:prstGeom>
        </p:spPr>
        <p:txBody>
          <a:bodyPr anchor="b"/>
          <a:lstStyle>
            <a:lvl1pPr algn="l">
              <a:defRPr sz="5000" b="1" i="0" baseline="0">
                <a:latin typeface="Open Sans" panose="020B0606030504020204"/>
                <a:ea typeface="Open Sans" panose="020B0606030504020204"/>
                <a:cs typeface="Open Sans" panose="020B0606030504020204"/>
              </a:defRPr>
            </a:lvl1pPr>
          </a:lstStyle>
          <a:p>
            <a:pPr lvl="0"/>
            <a:r>
              <a:rPr lang="en-US" dirty="0"/>
              <a:t>HEADER (50 PT.)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908430" y="91476"/>
            <a:ext cx="3879970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90000"/>
              </a:lnSpc>
              <a:buNone/>
              <a:defRPr sz="2000" b="0" i="0" baseline="0">
                <a:solidFill>
                  <a:srgbClr val="4B2E83"/>
                </a:solidFill>
                <a:latin typeface="Open Sans" panose="020B0606030504020204"/>
                <a:cs typeface="Open Sans" panose="020B0606030504020204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Section (UNI SANS LIGHT, 20 PT.)</a:t>
            </a:r>
          </a:p>
        </p:txBody>
      </p:sp>
    </p:spTree>
    <p:extLst>
      <p:ext uri="{BB962C8B-B14F-4D97-AF65-F5344CB8AC3E}">
        <p14:creationId xmlns:p14="http://schemas.microsoft.com/office/powerpoint/2010/main" val="118147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2BB7-2C01-4D48-88AC-A21A0CB3BECC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5B109-1AE6-4B8E-B583-661D6E280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ngeorge@uw.edu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2278" y="1529128"/>
            <a:ext cx="6972300" cy="1899872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latin typeface="Open Sans" panose="020B0606030504020204"/>
              </a:rPr>
              <a:t>Epigenetic Divergence in Diploid &amp; Triploid Pacific Oysters Following Thermal Stress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71757" y="4210967"/>
            <a:ext cx="6972300" cy="1257236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Matthew George, Ph.D.</a:t>
            </a:r>
          </a:p>
          <a:p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mngeorge@uw.edu</a:t>
            </a:r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800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5609111" y="233426"/>
            <a:ext cx="3059583" cy="1012189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algn="r"/>
            <a:r>
              <a:rPr lang="en-US" sz="1800" b="0" dirty="0"/>
              <a:t>Pacific Coast Shellfish Growers Association Conference</a:t>
            </a:r>
          </a:p>
          <a:p>
            <a:pPr algn="r"/>
            <a:r>
              <a:rPr lang="en-US" sz="1800" b="0" dirty="0"/>
              <a:t>September 10, 2025</a:t>
            </a:r>
          </a:p>
        </p:txBody>
      </p:sp>
    </p:spTree>
    <p:extLst>
      <p:ext uri="{BB962C8B-B14F-4D97-AF65-F5344CB8AC3E}">
        <p14:creationId xmlns:p14="http://schemas.microsoft.com/office/powerpoint/2010/main" val="191347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3110" y="450589"/>
            <a:ext cx="4862945" cy="991998"/>
          </a:xfrm>
        </p:spPr>
        <p:txBody>
          <a:bodyPr/>
          <a:lstStyle/>
          <a:p>
            <a:r>
              <a:rPr lang="en-US" sz="3200" dirty="0"/>
              <a:t>Pacific Oysters – tolerance is survival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155792F-40FD-4AB6-80F9-3597D0F91B51}"/>
              </a:ext>
            </a:extLst>
          </p:cNvPr>
          <p:cNvSpPr txBox="1">
            <a:spLocks/>
          </p:cNvSpPr>
          <p:nvPr/>
        </p:nvSpPr>
        <p:spPr>
          <a:xfrm>
            <a:off x="6809318" y="1545980"/>
            <a:ext cx="1441227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Pacific Oyster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0EEAD8D-4F56-4629-A7EF-2DFC2C348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32"/>
          <a:stretch>
            <a:fillRect/>
          </a:stretch>
        </p:blipFill>
        <p:spPr bwMode="auto">
          <a:xfrm>
            <a:off x="760491" y="2046436"/>
            <a:ext cx="3613690" cy="276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Taylor Shellfish Farm">
            <a:extLst>
              <a:ext uri="{FF2B5EF4-FFF2-40B4-BE49-F238E27FC236}">
                <a16:creationId xmlns:a16="http://schemas.microsoft.com/office/drawing/2014/main" id="{D3DBF361-C5CF-4BBA-AC04-5F8D979DC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15" y="3370760"/>
            <a:ext cx="4303776" cy="334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Seed Oyster Production: Aquaculture Innovation Center at the Rutgers New  Jersey Agricultural Experiment Station">
            <a:extLst>
              <a:ext uri="{FF2B5EF4-FFF2-40B4-BE49-F238E27FC236}">
                <a16:creationId xmlns:a16="http://schemas.microsoft.com/office/drawing/2014/main" id="{3A542EE0-5890-4942-8178-F02DE96FA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2"/>
          <a:stretch/>
        </p:blipFill>
        <p:spPr bwMode="auto">
          <a:xfrm>
            <a:off x="986469" y="4909312"/>
            <a:ext cx="3387712" cy="154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Pacific oyster - Stock Image - C006/9559 - Science Photo Library">
            <a:extLst>
              <a:ext uri="{FF2B5EF4-FFF2-40B4-BE49-F238E27FC236}">
                <a16:creationId xmlns:a16="http://schemas.microsoft.com/office/drawing/2014/main" id="{AC88BDAA-E57F-4D0E-ABEB-9F86E969B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t="19624" r="20827" b="24101"/>
          <a:stretch/>
        </p:blipFill>
        <p:spPr bwMode="auto">
          <a:xfrm rot="16200000">
            <a:off x="4650679" y="993599"/>
            <a:ext cx="2602755" cy="159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D3C8C76-D06E-429E-9791-2FFE434DF403}"/>
              </a:ext>
            </a:extLst>
          </p:cNvPr>
          <p:cNvSpPr txBox="1">
            <a:spLocks/>
          </p:cNvSpPr>
          <p:nvPr/>
        </p:nvSpPr>
        <p:spPr>
          <a:xfrm>
            <a:off x="5037902" y="410649"/>
            <a:ext cx="3750498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8705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48B8D2-92D2-4215-8AC6-43682EF5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Reproductive </a:t>
            </a:r>
            <a:br>
              <a:rPr lang="en-US" sz="3600" dirty="0"/>
            </a:br>
            <a:r>
              <a:rPr lang="en-US" sz="3600" dirty="0"/>
              <a:t>control in Pacific oysters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026DCC-77D2-4D8B-9910-3A0E7E2DB288}"/>
              </a:ext>
            </a:extLst>
          </p:cNvPr>
          <p:cNvSpPr txBox="1"/>
          <p:nvPr/>
        </p:nvSpPr>
        <p:spPr>
          <a:xfrm>
            <a:off x="4078752" y="1712698"/>
            <a:ext cx="4206266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Various methods used to induce triploidy (tetraploid cross, heat-shock, pressure, etc.) developed in the late 1970’s.</a:t>
            </a:r>
          </a:p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Triploid oysters have an extra chromosome set (3n).</a:t>
            </a:r>
          </a:p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Triploidy</a:t>
            </a: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significantly reduces energetic investment in gonad production</a:t>
            </a: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.</a:t>
            </a:r>
          </a:p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Triploid oysters have </a:t>
            </a:r>
            <a:r>
              <a:rPr lang="en-US" b="1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superior growth rates.</a:t>
            </a:r>
          </a:p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Harvesting triploids in the summer </a:t>
            </a:r>
            <a:r>
              <a:rPr lang="en-US" b="1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avoids the </a:t>
            </a:r>
            <a:r>
              <a:rPr lang="en-US" b="1" i="1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unpleasant</a:t>
            </a:r>
            <a:r>
              <a:rPr lang="en-US" b="1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 taste of ‘spawny’ oysters</a:t>
            </a:r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FA903D4-82EA-42F5-8AF6-8E06F1037FA7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Introduction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F4BF2-4A6B-6E44-5327-34821A76E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1" y="2619212"/>
            <a:ext cx="2971564" cy="2452607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355CC-2796-A4DD-744B-C1392B54AC5B}"/>
              </a:ext>
            </a:extLst>
          </p:cNvPr>
          <p:cNvSpPr txBox="1">
            <a:spLocks/>
          </p:cNvSpPr>
          <p:nvPr/>
        </p:nvSpPr>
        <p:spPr>
          <a:xfrm>
            <a:off x="-10406" y="6529243"/>
            <a:ext cx="5136896" cy="2252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28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 typeface="Lucida Grande"/>
              <a:buChar char="&gt;"/>
              <a:defRPr sz="20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16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chemeClr val="accent3">
                    <a:lumMod val="65000"/>
                  </a:schemeClr>
                </a:solidFill>
              </a:rPr>
              <a:t>Figure credit: Nell 2022; </a:t>
            </a:r>
            <a:r>
              <a:rPr lang="en-US" sz="1050" dirty="0" err="1">
                <a:solidFill>
                  <a:schemeClr val="accent3">
                    <a:lumMod val="65000"/>
                  </a:schemeClr>
                </a:solidFill>
              </a:rPr>
              <a:t>doi</a:t>
            </a:r>
            <a:r>
              <a:rPr lang="en-US" sz="1050" dirty="0">
                <a:solidFill>
                  <a:schemeClr val="accent3">
                    <a:lumMod val="65000"/>
                  </a:schemeClr>
                </a:solidFill>
              </a:rPr>
              <a:t>: 10.1016/S0044-8486(01)00861-4</a:t>
            </a:r>
          </a:p>
        </p:txBody>
      </p:sp>
    </p:spTree>
    <p:extLst>
      <p:ext uri="{BB962C8B-B14F-4D97-AF65-F5344CB8AC3E}">
        <p14:creationId xmlns:p14="http://schemas.microsoft.com/office/powerpoint/2010/main" val="3879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2F8C16-4610-4ED1-BED2-734FF525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Diploid vs. </a:t>
            </a:r>
            <a:br>
              <a:rPr lang="en-US" sz="3600" dirty="0"/>
            </a:br>
            <a:r>
              <a:rPr lang="en-US" sz="3600" dirty="0"/>
              <a:t>Triploid mortality in the field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7DD107-2549-4ACF-9471-4C6E88CFC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r="51645"/>
          <a:stretch/>
        </p:blipFill>
        <p:spPr>
          <a:xfrm>
            <a:off x="4863360" y="2115072"/>
            <a:ext cx="3499108" cy="344611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C2A0D37-7778-4520-8790-99DA3FB2A231}"/>
              </a:ext>
            </a:extLst>
          </p:cNvPr>
          <p:cNvCxnSpPr>
            <a:cxnSpLocks/>
          </p:cNvCxnSpPr>
          <p:nvPr/>
        </p:nvCxnSpPr>
        <p:spPr>
          <a:xfrm flipH="1">
            <a:off x="7894448" y="2176329"/>
            <a:ext cx="465648" cy="59069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FE7639-C6F3-485C-8092-8CE11E908335}"/>
              </a:ext>
            </a:extLst>
          </p:cNvPr>
          <p:cNvSpPr txBox="1"/>
          <p:nvPr/>
        </p:nvSpPr>
        <p:spPr>
          <a:xfrm>
            <a:off x="7985174" y="1787477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Triploid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3BB9C13-60A7-41DF-A4D5-DB1FDB19A3CE}"/>
              </a:ext>
            </a:extLst>
          </p:cNvPr>
          <p:cNvCxnSpPr>
            <a:cxnSpLocks/>
          </p:cNvCxnSpPr>
          <p:nvPr/>
        </p:nvCxnSpPr>
        <p:spPr>
          <a:xfrm flipH="1" flipV="1">
            <a:off x="7013233" y="5321907"/>
            <a:ext cx="299190" cy="478553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AA775F9-3DF5-4567-A2CE-A39A1A8CA06A}"/>
              </a:ext>
            </a:extLst>
          </p:cNvPr>
          <p:cNvSpPr txBox="1"/>
          <p:nvPr/>
        </p:nvSpPr>
        <p:spPr>
          <a:xfrm>
            <a:off x="7233359" y="5819980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Open Sans" panose="020B0606030504020204"/>
              </a:rPr>
              <a:t>Diploid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1514AC1F-C7EC-4480-A962-5A4E1B625C40}"/>
              </a:ext>
            </a:extLst>
          </p:cNvPr>
          <p:cNvSpPr txBox="1">
            <a:spLocks/>
          </p:cNvSpPr>
          <p:nvPr/>
        </p:nvSpPr>
        <p:spPr>
          <a:xfrm>
            <a:off x="-10406" y="6264788"/>
            <a:ext cx="5136896" cy="3651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28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 typeface="Lucida Grande"/>
              <a:buChar char="&gt;"/>
              <a:defRPr sz="20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16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chemeClr val="accent3">
                    <a:lumMod val="65000"/>
                  </a:schemeClr>
                </a:solidFill>
              </a:rPr>
              <a:t>Wadsworth 2018; http://hdl.handle.net/10415/6074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accent3">
                    <a:lumMod val="65000"/>
                  </a:schemeClr>
                </a:solidFill>
              </a:rPr>
              <a:t>Matt et al. 2020; </a:t>
            </a:r>
            <a:r>
              <a:rPr lang="en-US" sz="1050" dirty="0" err="1">
                <a:solidFill>
                  <a:schemeClr val="accent3">
                    <a:lumMod val="65000"/>
                  </a:schemeClr>
                </a:solidFill>
              </a:rPr>
              <a:t>doi</a:t>
            </a:r>
            <a:r>
              <a:rPr lang="en-US" sz="1050" dirty="0">
                <a:solidFill>
                  <a:schemeClr val="accent3">
                    <a:lumMod val="65000"/>
                  </a:schemeClr>
                </a:solidFill>
              </a:rPr>
              <a:t>: 10.1016/j.aquaculture.2020.735375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2D7617-3CEB-47C1-AF78-65C1BD2A9C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5" b="51380"/>
          <a:stretch/>
        </p:blipFill>
        <p:spPr>
          <a:xfrm>
            <a:off x="964198" y="2261293"/>
            <a:ext cx="3053377" cy="20467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378DEC-C6D3-4CE8-8DDA-60559CA19638}"/>
              </a:ext>
            </a:extLst>
          </p:cNvPr>
          <p:cNvSpPr txBox="1"/>
          <p:nvPr/>
        </p:nvSpPr>
        <p:spPr>
          <a:xfrm rot="16200000">
            <a:off x="3520501" y="3648572"/>
            <a:ext cx="2259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Probability of mortality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291868-6E96-49E7-90AD-E919D1F660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0" t="70926" r="-2460" b="-685"/>
          <a:stretch/>
        </p:blipFill>
        <p:spPr>
          <a:xfrm>
            <a:off x="847888" y="4314019"/>
            <a:ext cx="3243271" cy="12527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B46873-B4A7-4295-901B-D87AC4912124}"/>
              </a:ext>
            </a:extLst>
          </p:cNvPr>
          <p:cNvSpPr txBox="1"/>
          <p:nvPr/>
        </p:nvSpPr>
        <p:spPr>
          <a:xfrm rot="16200000">
            <a:off x="-500749" y="3672107"/>
            <a:ext cx="2259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Cumulative mortality (%)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E9A662-14C0-4672-9CDD-025F2B3871B9}"/>
              </a:ext>
            </a:extLst>
          </p:cNvPr>
          <p:cNvSpPr txBox="1"/>
          <p:nvPr/>
        </p:nvSpPr>
        <p:spPr>
          <a:xfrm>
            <a:off x="1575817" y="1806997"/>
            <a:ext cx="1787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Open Sans" panose="020B0606030504020204"/>
              </a:rPr>
              <a:t>Gulf of Mexico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6F2C95-80D1-4756-8B59-6886C3C20E93}"/>
              </a:ext>
            </a:extLst>
          </p:cNvPr>
          <p:cNvSpPr txBox="1"/>
          <p:nvPr/>
        </p:nvSpPr>
        <p:spPr>
          <a:xfrm>
            <a:off x="5874756" y="1803499"/>
            <a:ext cx="172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Chesapeake Bay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672F504-3217-47EE-8F3E-D9E86460BA77}"/>
              </a:ext>
            </a:extLst>
          </p:cNvPr>
          <p:cNvCxnSpPr>
            <a:cxnSpLocks/>
          </p:cNvCxnSpPr>
          <p:nvPr/>
        </p:nvCxnSpPr>
        <p:spPr>
          <a:xfrm flipH="1" flipV="1">
            <a:off x="3789711" y="4864594"/>
            <a:ext cx="186387" cy="630483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5FC2FF0-9434-4C5A-84B4-C0C24797C276}"/>
              </a:ext>
            </a:extLst>
          </p:cNvPr>
          <p:cNvSpPr txBox="1"/>
          <p:nvPr/>
        </p:nvSpPr>
        <p:spPr>
          <a:xfrm>
            <a:off x="1831577" y="5594922"/>
            <a:ext cx="3449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Triploid mortality extending through the summer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87B94BB-6A78-4966-9CDC-19E6ADF71176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571368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6E11464-837B-ED1C-9789-638F1D2D7E5B}"/>
              </a:ext>
            </a:extLst>
          </p:cNvPr>
          <p:cNvSpPr txBox="1">
            <a:spLocks/>
          </p:cNvSpPr>
          <p:nvPr/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Introduction</a:t>
            </a:r>
          </a:p>
        </p:txBody>
      </p:sp>
      <p:sp>
        <p:nvSpPr>
          <p:cNvPr id="33" name="Footer Placeholder 5">
            <a:extLst>
              <a:ext uri="{FF2B5EF4-FFF2-40B4-BE49-F238E27FC236}">
                <a16:creationId xmlns:a16="http://schemas.microsoft.com/office/drawing/2014/main" id="{3849B3E0-E285-D090-DB94-A33FD1447722}"/>
              </a:ext>
            </a:extLst>
          </p:cNvPr>
          <p:cNvSpPr txBox="1">
            <a:spLocks/>
          </p:cNvSpPr>
          <p:nvPr/>
        </p:nvSpPr>
        <p:spPr>
          <a:xfrm>
            <a:off x="110243" y="6455287"/>
            <a:ext cx="5832661" cy="27991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28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 typeface="Lucida Grande"/>
              <a:buChar char="&gt;"/>
              <a:defRPr sz="20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1600" b="1" i="0" kern="1200" baseline="0">
                <a:solidFill>
                  <a:srgbClr val="4B2E83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chemeClr val="accent3">
                    <a:lumMod val="65000"/>
                  </a:schemeClr>
                </a:solidFill>
              </a:rPr>
              <a:t>George et al. (2023). Global Change Biology 29.24: 6969-6987.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6ABF6-C68E-3E85-E85E-8DF76C804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05" y="1860326"/>
            <a:ext cx="8275590" cy="4137795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7C170809-9983-74FD-C95E-3BE47065F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78" y="411163"/>
            <a:ext cx="6747814" cy="99199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Gene expression is different across ploidy following heatwaves</a:t>
            </a:r>
          </a:p>
        </p:txBody>
      </p:sp>
    </p:spTree>
    <p:extLst>
      <p:ext uri="{BB962C8B-B14F-4D97-AF65-F5344CB8AC3E}">
        <p14:creationId xmlns:p14="http://schemas.microsoft.com/office/powerpoint/2010/main" val="385844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7BAA6-29DF-DFB7-338C-1F183A8D7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6D862C-AB2C-B50C-1987-6065460C8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43" y="425013"/>
            <a:ext cx="5990122" cy="991998"/>
          </a:xfrm>
        </p:spPr>
        <p:txBody>
          <a:bodyPr>
            <a:noAutofit/>
          </a:bodyPr>
          <a:lstStyle/>
          <a:p>
            <a:r>
              <a:rPr lang="en-US" sz="2400" dirty="0"/>
              <a:t>Does DNA methylation respond differently across Diploids and Triploids following heatwaves?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27ED57C-411D-FBED-78B0-B890B1B16DD0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Introduction</a:t>
            </a:r>
          </a:p>
        </p:txBody>
      </p:sp>
      <p:pic>
        <p:nvPicPr>
          <p:cNvPr id="1026" name="Picture 2" descr="Role of DNA methylation in Disease | labclinics.com">
            <a:extLst>
              <a:ext uri="{FF2B5EF4-FFF2-40B4-BE49-F238E27FC236}">
                <a16:creationId xmlns:a16="http://schemas.microsoft.com/office/drawing/2014/main" id="{3C041332-B8A6-7ED9-7BEC-1F214D708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" t="11500" r="3325" b="14117"/>
          <a:stretch>
            <a:fillRect/>
          </a:stretch>
        </p:blipFill>
        <p:spPr bwMode="auto">
          <a:xfrm>
            <a:off x="273886" y="2099920"/>
            <a:ext cx="4537952" cy="224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AFADBE-082F-8C31-1288-9D326E51700F}"/>
              </a:ext>
            </a:extLst>
          </p:cNvPr>
          <p:cNvSpPr txBox="1"/>
          <p:nvPr/>
        </p:nvSpPr>
        <p:spPr>
          <a:xfrm>
            <a:off x="374626" y="4497329"/>
            <a:ext cx="43364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If genes are the "words" of a cell's instruction manual, then </a:t>
            </a:r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DNA methylation acts like punctuation or highlighting that tells the cell which words to read, and how often to read them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. </a:t>
            </a:r>
            <a:endParaRPr lang="en-US" dirty="0"/>
          </a:p>
        </p:txBody>
      </p:sp>
      <p:pic>
        <p:nvPicPr>
          <p:cNvPr id="1055" name="Picture 1054">
            <a:extLst>
              <a:ext uri="{FF2B5EF4-FFF2-40B4-BE49-F238E27FC236}">
                <a16:creationId xmlns:a16="http://schemas.microsoft.com/office/drawing/2014/main" id="{A19BB1A9-2998-B758-68A0-E2A08EA57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651" y="1666667"/>
            <a:ext cx="3350236" cy="408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A7153D7-5367-2B5A-1956-87F7B1DAEA93}"/>
              </a:ext>
            </a:extLst>
          </p:cNvPr>
          <p:cNvCxnSpPr>
            <a:cxnSpLocks/>
          </p:cNvCxnSpPr>
          <p:nvPr/>
        </p:nvCxnSpPr>
        <p:spPr>
          <a:xfrm>
            <a:off x="1198441" y="3404179"/>
            <a:ext cx="4895277" cy="0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58B4C578-739F-49DC-AA91-749623012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Experimental Design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26D6656-A7AF-4520-97D2-7A4F3370612A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Methods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3CFE837-24EA-4693-B9B2-97491E1768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65" b="56000" l="39061" r="88667">
                        <a14:backgroundMark x1="45848" y1="51596" x2="45848" y2="51596"/>
                        <a14:backgroundMark x1="51242" y1="54586" x2="51242" y2="54586"/>
                        <a14:backgroundMark x1="68242" y1="54909" x2="68242" y2="54909"/>
                        <a14:backgroundMark x1="61697" y1="54263" x2="61697" y2="54263"/>
                        <a14:backgroundMark x1="60273" y1="54263" x2="60273" y2="54263"/>
                        <a14:backgroundMark x1="59939" y1="54909" x2="59939" y2="54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70" t="14087" r="11924" b="42132"/>
          <a:stretch/>
        </p:blipFill>
        <p:spPr>
          <a:xfrm rot="5400000">
            <a:off x="-148998" y="3077791"/>
            <a:ext cx="1431753" cy="93641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4D2FB8A-6EB6-3EE7-5944-FD9FBD1AE9C5}"/>
              </a:ext>
            </a:extLst>
          </p:cNvPr>
          <p:cNvCxnSpPr>
            <a:cxnSpLocks/>
          </p:cNvCxnSpPr>
          <p:nvPr/>
        </p:nvCxnSpPr>
        <p:spPr>
          <a:xfrm flipV="1">
            <a:off x="1198441" y="3672544"/>
            <a:ext cx="5292441" cy="26276"/>
          </a:xfrm>
          <a:prstGeom prst="straightConnector1">
            <a:avLst/>
          </a:prstGeom>
          <a:ln w="1047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7DF921F-1605-C5C8-6F29-526C59609B9B}"/>
              </a:ext>
            </a:extLst>
          </p:cNvPr>
          <p:cNvSpPr txBox="1"/>
          <p:nvPr/>
        </p:nvSpPr>
        <p:spPr>
          <a:xfrm>
            <a:off x="807644" y="3779436"/>
            <a:ext cx="21323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1600" b="1" dirty="0">
                <a:solidFill>
                  <a:schemeClr val="accent2"/>
                </a:solidFill>
                <a:latin typeface="Open Sans" panose="020B0606030504020204"/>
                <a:cs typeface="Arial" panose="020B0604020202020204" pitchFamily="34" charset="0"/>
              </a:rPr>
              <a:t>Heat Stress</a:t>
            </a:r>
          </a:p>
          <a:p>
            <a:pPr marL="0" lvl="1" algn="ctr"/>
            <a:r>
              <a:rPr lang="en-US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(</a:t>
            </a:r>
            <a:r>
              <a:rPr lang="en-US" sz="1600" dirty="0"/>
              <a:t>aerial emersion at 27°C for 24 hours</a:t>
            </a:r>
            <a:r>
              <a:rPr lang="en-US" dirty="0"/>
              <a:t>)</a:t>
            </a:r>
            <a:endParaRPr lang="en-US" dirty="0">
              <a:solidFill>
                <a:srgbClr val="000000"/>
              </a:solidFill>
              <a:latin typeface="Open Sans" panose="020B0606030504020204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EB086E-4255-D0EB-D333-385AE4507046}"/>
              </a:ext>
            </a:extLst>
          </p:cNvPr>
          <p:cNvSpPr txBox="1"/>
          <p:nvPr/>
        </p:nvSpPr>
        <p:spPr>
          <a:xfrm>
            <a:off x="1392268" y="2958529"/>
            <a:ext cx="1114425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b="1" dirty="0">
                <a:latin typeface="Open Sans" panose="020B0606030504020204"/>
                <a:cs typeface="Arial" panose="020B0604020202020204" pitchFamily="34" charset="0"/>
              </a:rPr>
              <a:t>Control</a:t>
            </a:r>
            <a:endParaRPr lang="en-US" b="1" dirty="0">
              <a:latin typeface="Open Sans" panose="020B0606030504020204"/>
              <a:cs typeface="Arial" panose="020B0604020202020204" pitchFamily="34" charset="0"/>
            </a:endParaRPr>
          </a:p>
          <a:p>
            <a:pPr marL="0" lvl="1">
              <a:spcAft>
                <a:spcPts val="600"/>
              </a:spcAft>
            </a:pPr>
            <a:endParaRPr lang="en-US" dirty="0">
              <a:solidFill>
                <a:srgbClr val="000000"/>
              </a:solidFill>
              <a:latin typeface="Open Sans" panose="020B0606030504020204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EFED10-C547-16B0-F9C8-1F432052E715}"/>
              </a:ext>
            </a:extLst>
          </p:cNvPr>
          <p:cNvSpPr txBox="1"/>
          <p:nvPr/>
        </p:nvSpPr>
        <p:spPr>
          <a:xfrm>
            <a:off x="98674" y="6218219"/>
            <a:ext cx="3717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200" dirty="0">
                <a:latin typeface="Open Sans" panose="020B0606030504020204"/>
              </a:rPr>
              <a:t>n = 5 oysters per ploidy within each treatment</a:t>
            </a:r>
            <a:r>
              <a:rPr lang="en-US" sz="1200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. Oyster were acclimated to 13°C.</a:t>
            </a:r>
            <a:endParaRPr lang="en-US" sz="1200" dirty="0">
              <a:latin typeface="Open Sans" panose="020B060603050402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0B67DF-D366-FC56-509A-08CAEBD7F6E5}"/>
              </a:ext>
            </a:extLst>
          </p:cNvPr>
          <p:cNvSpPr txBox="1"/>
          <p:nvPr/>
        </p:nvSpPr>
        <p:spPr>
          <a:xfrm>
            <a:off x="3228861" y="1968103"/>
            <a:ext cx="2800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US" b="1" dirty="0">
                <a:latin typeface="Open Sans" panose="020B0606030504020204"/>
                <a:cs typeface="Arial" panose="020B0604020202020204" pitchFamily="34" charset="0"/>
              </a:rPr>
              <a:t>(2) Bisulfite Sequencing</a:t>
            </a:r>
            <a:endParaRPr lang="en-US" b="1" dirty="0">
              <a:solidFill>
                <a:srgbClr val="000000"/>
              </a:solidFill>
              <a:latin typeface="Open Sans" panose="020B0606030504020204"/>
              <a:cs typeface="Arial" panose="020B0604020202020204" pitchFamily="34" charset="0"/>
            </a:endParaRPr>
          </a:p>
        </p:txBody>
      </p:sp>
      <p:pic>
        <p:nvPicPr>
          <p:cNvPr id="2052" name="Picture 4" descr="Generated image">
            <a:extLst>
              <a:ext uri="{FF2B5EF4-FFF2-40B4-BE49-F238E27FC236}">
                <a16:creationId xmlns:a16="http://schemas.microsoft.com/office/drawing/2014/main" id="{D36FBD61-C486-275E-68AB-3650724BD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995" y="2655183"/>
            <a:ext cx="2514604" cy="167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1F6BBBF-DF82-2AC6-B270-5D782E790CD2}"/>
              </a:ext>
            </a:extLst>
          </p:cNvPr>
          <p:cNvSpPr txBox="1"/>
          <p:nvPr/>
        </p:nvSpPr>
        <p:spPr>
          <a:xfrm>
            <a:off x="127261" y="1968103"/>
            <a:ext cx="2530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US" b="1" dirty="0">
                <a:latin typeface="Open Sans" panose="020B0606030504020204"/>
                <a:cs typeface="Arial" panose="020B0604020202020204" pitchFamily="34" charset="0"/>
              </a:rPr>
              <a:t>(1) Stress Exposure</a:t>
            </a:r>
            <a:endParaRPr lang="en-US" b="1" dirty="0">
              <a:solidFill>
                <a:srgbClr val="000000"/>
              </a:solidFill>
              <a:latin typeface="Open Sans" panose="020B0606030504020204"/>
              <a:cs typeface="Arial" panose="020B0604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C3F4BD7-D14B-F13D-ED54-F5AB0D018BEC}"/>
              </a:ext>
            </a:extLst>
          </p:cNvPr>
          <p:cNvCxnSpPr>
            <a:cxnSpLocks/>
          </p:cNvCxnSpPr>
          <p:nvPr/>
        </p:nvCxnSpPr>
        <p:spPr>
          <a:xfrm>
            <a:off x="3348227" y="4236352"/>
            <a:ext cx="12655" cy="751237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556DB724-27D7-5A0D-FA6E-04BF07571CDB}"/>
              </a:ext>
            </a:extLst>
          </p:cNvPr>
          <p:cNvSpPr>
            <a:spLocks noChangeAspect="1"/>
          </p:cNvSpPr>
          <p:nvPr/>
        </p:nvSpPr>
        <p:spPr>
          <a:xfrm>
            <a:off x="3268548" y="4070000"/>
            <a:ext cx="166352" cy="16635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E26C3E-B715-101F-52B2-8649D0FBB1B8}"/>
              </a:ext>
            </a:extLst>
          </p:cNvPr>
          <p:cNvSpPr txBox="1"/>
          <p:nvPr/>
        </p:nvSpPr>
        <p:spPr>
          <a:xfrm>
            <a:off x="3224681" y="5009107"/>
            <a:ext cx="2357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200" dirty="0">
                <a:latin typeface="Open Sans" panose="020B0606030504020204"/>
                <a:cs typeface="Arial" panose="020B0604020202020204" pitchFamily="34" charset="0"/>
              </a:rPr>
              <a:t>Bisulfite Sequencing identifies where epigenetic marks on DNA are. Locations are known as loci.   </a:t>
            </a:r>
            <a:endParaRPr lang="en-US" sz="1200" dirty="0">
              <a:solidFill>
                <a:srgbClr val="000000"/>
              </a:solidFill>
              <a:latin typeface="Open Sans" panose="020B0606030504020204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6D8F4B-20EF-4FD8-929B-EBCE718B8C15}"/>
              </a:ext>
            </a:extLst>
          </p:cNvPr>
          <p:cNvSpPr txBox="1"/>
          <p:nvPr/>
        </p:nvSpPr>
        <p:spPr>
          <a:xfrm>
            <a:off x="6747594" y="1968103"/>
            <a:ext cx="16981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</a:pPr>
            <a:r>
              <a:rPr lang="en-US" b="1" dirty="0">
                <a:latin typeface="Open Sans" panose="020B0606030504020204"/>
                <a:cs typeface="Arial" panose="020B0604020202020204" pitchFamily="34" charset="0"/>
              </a:rPr>
              <a:t>(3) Analysis</a:t>
            </a:r>
            <a:endParaRPr lang="en-US" b="1" dirty="0">
              <a:solidFill>
                <a:srgbClr val="000000"/>
              </a:solidFill>
              <a:latin typeface="Open Sans" panose="020B0606030504020204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00FE95B-BE61-3222-133B-B8FBDBFA19BA}"/>
              </a:ext>
            </a:extLst>
          </p:cNvPr>
          <p:cNvSpPr txBox="1"/>
          <p:nvPr/>
        </p:nvSpPr>
        <p:spPr>
          <a:xfrm>
            <a:off x="6848066" y="2796088"/>
            <a:ext cx="16291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1600" dirty="0">
                <a:latin typeface="Open Sans" panose="020B0606030504020204"/>
                <a:cs typeface="Arial" panose="020B0604020202020204" pitchFamily="34" charset="0"/>
              </a:rPr>
              <a:t>Identify </a:t>
            </a:r>
          </a:p>
          <a:p>
            <a:pPr marL="0" lvl="1" algn="ctr"/>
            <a:r>
              <a:rPr lang="en-US" sz="1600" b="1" dirty="0">
                <a:latin typeface="Open Sans" panose="020B0606030504020204"/>
                <a:cs typeface="Arial" panose="020B0604020202020204" pitchFamily="34" charset="0"/>
              </a:rPr>
              <a:t>Differentially Methylated Loci (DML)</a:t>
            </a:r>
            <a:r>
              <a:rPr lang="en-US" sz="1600" dirty="0">
                <a:latin typeface="Open Sans" panose="020B0606030504020204"/>
                <a:cs typeface="Arial" panose="020B0604020202020204" pitchFamily="34" charset="0"/>
              </a:rPr>
              <a:t> associated with ploidy and treatment.</a:t>
            </a:r>
          </a:p>
        </p:txBody>
      </p:sp>
      <p:sp>
        <p:nvSpPr>
          <p:cNvPr id="2048" name="TextBox 2047">
            <a:extLst>
              <a:ext uri="{FF2B5EF4-FFF2-40B4-BE49-F238E27FC236}">
                <a16:creationId xmlns:a16="http://schemas.microsoft.com/office/drawing/2014/main" id="{49228270-C2EE-BB6E-1125-3CC0080E50C4}"/>
              </a:ext>
            </a:extLst>
          </p:cNvPr>
          <p:cNvSpPr txBox="1"/>
          <p:nvPr/>
        </p:nvSpPr>
        <p:spPr>
          <a:xfrm>
            <a:off x="6672025" y="4987589"/>
            <a:ext cx="23900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1200" dirty="0">
                <a:latin typeface="Open Sans" panose="020B0606030504020204"/>
                <a:cs typeface="Arial" panose="020B0604020202020204" pitchFamily="34" charset="0"/>
              </a:rPr>
              <a:t>DML are defined as loci that display at least a 20% difference in the frequency of methylation between groups.</a:t>
            </a:r>
          </a:p>
        </p:txBody>
      </p:sp>
      <p:sp>
        <p:nvSpPr>
          <p:cNvPr id="2050" name="Oval 2049">
            <a:extLst>
              <a:ext uri="{FF2B5EF4-FFF2-40B4-BE49-F238E27FC236}">
                <a16:creationId xmlns:a16="http://schemas.microsoft.com/office/drawing/2014/main" id="{5E2D56F6-B407-179E-0F62-ACB7A3C05D73}"/>
              </a:ext>
            </a:extLst>
          </p:cNvPr>
          <p:cNvSpPr>
            <a:spLocks noChangeAspect="1"/>
          </p:cNvSpPr>
          <p:nvPr/>
        </p:nvSpPr>
        <p:spPr>
          <a:xfrm>
            <a:off x="6747594" y="3447347"/>
            <a:ext cx="166352" cy="166352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1534834F-1709-0DE2-EBD1-80DB5EC2BECB}"/>
              </a:ext>
            </a:extLst>
          </p:cNvPr>
          <p:cNvCxnSpPr>
            <a:cxnSpLocks/>
          </p:cNvCxnSpPr>
          <p:nvPr/>
        </p:nvCxnSpPr>
        <p:spPr>
          <a:xfrm>
            <a:off x="6836633" y="3612463"/>
            <a:ext cx="22866" cy="128016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337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E9C4EA-AB85-08FC-AB6D-E5536CAC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42" y="425013"/>
            <a:ext cx="6692086" cy="991998"/>
          </a:xfrm>
        </p:spPr>
        <p:txBody>
          <a:bodyPr>
            <a:noAutofit/>
          </a:bodyPr>
          <a:lstStyle/>
          <a:p>
            <a:r>
              <a:rPr lang="en-US" sz="2000" dirty="0"/>
              <a:t>Differentially Methylated Loci (DML) associated with ploidy, heat treatment, and their interaction</a:t>
            </a:r>
            <a:endParaRPr lang="en-US" sz="1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D10C9-F63E-922A-1FE7-AB2BCB60D5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C7CA21-5975-1154-EB0C-FE45779CA7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23572" r="1641" b="29285"/>
          <a:stretch/>
        </p:blipFill>
        <p:spPr>
          <a:xfrm>
            <a:off x="172269" y="1741797"/>
            <a:ext cx="6399735" cy="45538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E79B72-BE63-ED4F-5109-3B12DDECC58A}"/>
              </a:ext>
            </a:extLst>
          </p:cNvPr>
          <p:cNvSpPr txBox="1"/>
          <p:nvPr/>
        </p:nvSpPr>
        <p:spPr>
          <a:xfrm>
            <a:off x="6147969" y="1472405"/>
            <a:ext cx="2297518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sz="1600" b="1" u="sng" dirty="0">
                <a:latin typeface="Open Sans" panose="020B0606030504020204"/>
                <a:cs typeface="Arial" panose="020B0604020202020204" pitchFamily="34" charset="0"/>
              </a:rPr>
              <a:t>Number Identified (after filter)</a:t>
            </a:r>
            <a:r>
              <a:rPr lang="en-US" sz="1600" b="1" dirty="0">
                <a:latin typeface="Open Sans" panose="020B0606030504020204"/>
                <a:cs typeface="Arial" panose="020B0604020202020204" pitchFamily="34" charset="0"/>
              </a:rPr>
              <a:t>:</a:t>
            </a:r>
          </a:p>
          <a:p>
            <a:pPr marL="0" lvl="1">
              <a:spcAft>
                <a:spcPts val="600"/>
              </a:spcAft>
            </a:pPr>
            <a:r>
              <a:rPr lang="en-US" sz="1600" b="1" dirty="0">
                <a:latin typeface="Open Sans" panose="020B0606030504020204"/>
                <a:cs typeface="Arial" panose="020B0604020202020204" pitchFamily="34" charset="0"/>
              </a:rPr>
              <a:t>1038</a:t>
            </a:r>
            <a:r>
              <a:rPr lang="en-US" sz="1600" dirty="0">
                <a:latin typeface="Open Sans" panose="020B0606030504020204"/>
                <a:cs typeface="Arial" panose="020B0604020202020204" pitchFamily="34" charset="0"/>
              </a:rPr>
              <a:t> ploidy-DML</a:t>
            </a:r>
          </a:p>
          <a:p>
            <a:pPr marL="0" lvl="1">
              <a:spcAft>
                <a:spcPts val="600"/>
              </a:spcAft>
            </a:pPr>
            <a:r>
              <a:rPr lang="en-US" sz="1600" b="1" dirty="0">
                <a:latin typeface="Open Sans" panose="020B0606030504020204"/>
                <a:cs typeface="Arial" panose="020B0604020202020204" pitchFamily="34" charset="0"/>
              </a:rPr>
              <a:t>2351</a:t>
            </a:r>
            <a:r>
              <a:rPr lang="en-US" sz="1600" dirty="0">
                <a:latin typeface="Open Sans" panose="020B0606030504020204"/>
                <a:cs typeface="Arial" panose="020B0604020202020204" pitchFamily="34" charset="0"/>
              </a:rPr>
              <a:t> heat-DML</a:t>
            </a:r>
          </a:p>
          <a:p>
            <a:pPr marL="0" lvl="1">
              <a:spcAft>
                <a:spcPts val="600"/>
              </a:spcAft>
            </a:pPr>
            <a:r>
              <a:rPr lang="en-US" sz="1600" b="1" dirty="0">
                <a:latin typeface="Open Sans" panose="020B0606030504020204"/>
                <a:cs typeface="Arial" panose="020B0604020202020204" pitchFamily="34" charset="0"/>
              </a:rPr>
              <a:t> 200</a:t>
            </a:r>
            <a:r>
              <a:rPr lang="en-US" sz="1600" dirty="0">
                <a:latin typeface="Open Sans" panose="020B0606030504020204"/>
                <a:cs typeface="Arial" panose="020B0604020202020204" pitchFamily="34" charset="0"/>
              </a:rPr>
              <a:t> interaction-DML*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FC57FA-23BC-00FC-4BD0-3612EE2F702B}"/>
              </a:ext>
            </a:extLst>
          </p:cNvPr>
          <p:cNvSpPr txBox="1"/>
          <p:nvPr/>
        </p:nvSpPr>
        <p:spPr>
          <a:xfrm>
            <a:off x="5491163" y="4895850"/>
            <a:ext cx="733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5F84EC8-A77D-B08B-196A-9ADE69DDC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430" y="4149472"/>
            <a:ext cx="1725318" cy="22618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8EB81A-0C12-A9B5-37A7-FB7D31968B99}"/>
              </a:ext>
            </a:extLst>
          </p:cNvPr>
          <p:cNvSpPr txBox="1"/>
          <p:nvPr/>
        </p:nvSpPr>
        <p:spPr>
          <a:xfrm>
            <a:off x="110525" y="6203240"/>
            <a:ext cx="56235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1100" dirty="0">
                <a:latin typeface="Open Sans" panose="020B0606030504020204"/>
              </a:rPr>
              <a:t>CpG coverage filtered to 10x. </a:t>
            </a:r>
          </a:p>
          <a:p>
            <a:pPr marL="0" lvl="1"/>
            <a:r>
              <a:rPr lang="en-US" sz="1100" dirty="0">
                <a:latin typeface="Open Sans" panose="020B0606030504020204"/>
              </a:rPr>
              <a:t>DML difference threshold of 20%</a:t>
            </a:r>
            <a:r>
              <a:rPr lang="en-US" sz="1100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.</a:t>
            </a:r>
          </a:p>
          <a:p>
            <a:pPr marL="0" lvl="1"/>
            <a:r>
              <a:rPr lang="en-US" sz="1100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*Interaction-DML are at least 20% different following heat exposure and across ploidy</a:t>
            </a:r>
          </a:p>
          <a:p>
            <a:pPr marL="0" lvl="1"/>
            <a:endParaRPr lang="en-US" sz="1100" dirty="0">
              <a:latin typeface="Open Sans" panose="020B060603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219783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98F42E-B5C0-2155-71EB-EDBA1495F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41" y="425013"/>
            <a:ext cx="6367659" cy="991998"/>
          </a:xfrm>
        </p:spPr>
        <p:txBody>
          <a:bodyPr>
            <a:noAutofit/>
          </a:bodyPr>
          <a:lstStyle/>
          <a:p>
            <a:r>
              <a:rPr lang="en-US" sz="2000" dirty="0"/>
              <a:t>Methylation in triploids </a:t>
            </a:r>
            <a:br>
              <a:rPr lang="en-US" sz="2000" dirty="0"/>
            </a:br>
            <a:r>
              <a:rPr lang="en-US" sz="2000" dirty="0"/>
              <a:t>differs from diploids before stress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4D784-064C-AFD3-AFB4-780E2607A9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EDE58C7-9E89-5C44-C7FB-905F8AEA9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47" y="1855323"/>
            <a:ext cx="5992723" cy="436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2D0CE2-3D64-3C0C-38E3-50F0AEACA048}"/>
              </a:ext>
            </a:extLst>
          </p:cNvPr>
          <p:cNvSpPr txBox="1"/>
          <p:nvPr/>
        </p:nvSpPr>
        <p:spPr>
          <a:xfrm>
            <a:off x="6608445" y="1855323"/>
            <a:ext cx="225933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cell cycle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, </a:t>
            </a:r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chromosome segregation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, and </a:t>
            </a:r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gamete-related DNA methylation</a:t>
            </a:r>
            <a:r>
              <a:rPr lang="en-US" sz="1400" b="1" dirty="0">
                <a:latin typeface="Open Sans" panose="020B0606030504020204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are consistent with the challenges of maintaining an odd ploidy level.</a:t>
            </a:r>
          </a:p>
          <a:p>
            <a:pPr marL="0" lvl="1" algn="ctr"/>
            <a:endParaRPr lang="en-US" sz="1400" dirty="0">
              <a:latin typeface="Open Sans" panose="020B0606030504020204"/>
              <a:cs typeface="Arial" panose="020B0604020202020204" pitchFamily="34" charset="0"/>
            </a:endParaRPr>
          </a:p>
          <a:p>
            <a:pPr marL="0" lvl="1" algn="ctr"/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chemical homeostasis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, </a:t>
            </a:r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ER overload response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, and </a:t>
            </a:r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metabolic regulation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 suggest triploids may re-tune cellular physiology at baseline, potentially as compensation for altered genome dosage</a:t>
            </a:r>
          </a:p>
        </p:txBody>
      </p:sp>
    </p:spTree>
    <p:extLst>
      <p:ext uri="{BB962C8B-B14F-4D97-AF65-F5344CB8AC3E}">
        <p14:creationId xmlns:p14="http://schemas.microsoft.com/office/powerpoint/2010/main" val="122818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37F353-EA2E-C68A-946A-F2F6F9E5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42" y="425013"/>
            <a:ext cx="6596258" cy="991998"/>
          </a:xfrm>
        </p:spPr>
        <p:txBody>
          <a:bodyPr>
            <a:normAutofit/>
          </a:bodyPr>
          <a:lstStyle/>
          <a:p>
            <a:r>
              <a:rPr lang="en-US" sz="2000" dirty="0"/>
              <a:t>Heat changes the methylation patterns across a suite of stress response pathways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AC7BB-CC70-0E6F-CF4D-46955EC7D8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4217BB4-9B09-3C07-88A5-39FB0ED3F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" y="1874373"/>
            <a:ext cx="5503545" cy="420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0A736F-803B-F903-76A9-1D2303815918}"/>
              </a:ext>
            </a:extLst>
          </p:cNvPr>
          <p:cNvSpPr txBox="1"/>
          <p:nvPr/>
        </p:nvSpPr>
        <p:spPr>
          <a:xfrm>
            <a:off x="6529070" y="2302998"/>
            <a:ext cx="225933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Heat stress induces methylation differences related to</a:t>
            </a:r>
          </a:p>
          <a:p>
            <a:pPr marL="0" lvl="1" algn="ctr"/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cell oxidative damage, protein folding, mitochondrial stability, 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and</a:t>
            </a:r>
            <a:r>
              <a:rPr lang="en-US" sz="1400" b="1" i="1" dirty="0">
                <a:latin typeface="Open Sans" panose="020B0606030504020204"/>
                <a:cs typeface="Arial" panose="020B0604020202020204" pitchFamily="34" charset="0"/>
              </a:rPr>
              <a:t> DNA repair, </a:t>
            </a:r>
            <a:r>
              <a:rPr lang="en-US" sz="1400" dirty="0">
                <a:latin typeface="Open Sans" panose="020B0606030504020204"/>
                <a:cs typeface="Arial" panose="020B0604020202020204" pitchFamily="34" charset="0"/>
              </a:rPr>
              <a:t>across both diploids and triploids</a:t>
            </a:r>
          </a:p>
        </p:txBody>
      </p:sp>
    </p:spTree>
    <p:extLst>
      <p:ext uri="{BB962C8B-B14F-4D97-AF65-F5344CB8AC3E}">
        <p14:creationId xmlns:p14="http://schemas.microsoft.com/office/powerpoint/2010/main" val="200921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8BBD2-7CC1-FAE0-B0EC-1DD378454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56" y="401341"/>
            <a:ext cx="7123429" cy="991998"/>
          </a:xfrm>
        </p:spPr>
        <p:txBody>
          <a:bodyPr>
            <a:noAutofit/>
          </a:bodyPr>
          <a:lstStyle/>
          <a:p>
            <a:r>
              <a:rPr lang="en-US" sz="2400" dirty="0"/>
              <a:t>What can we learn from differences between ploidy following stress?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5A048-982F-78FF-B930-825F7DDB2A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FC5B0-CF0E-D28D-0926-19B607ADB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95" y="1749233"/>
            <a:ext cx="6057290" cy="50172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40CA37-28D6-1395-8353-22F0083D6DA7}"/>
              </a:ext>
            </a:extLst>
          </p:cNvPr>
          <p:cNvSpPr txBox="1"/>
          <p:nvPr/>
        </p:nvSpPr>
        <p:spPr>
          <a:xfrm>
            <a:off x="6281485" y="2206433"/>
            <a:ext cx="2423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Open Sans" panose="020B0606030504020204"/>
              </a:rPr>
              <a:t>Triploids had less methylation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2E23DE-845A-20DA-8CA5-A40D71FDA166}"/>
              </a:ext>
            </a:extLst>
          </p:cNvPr>
          <p:cNvSpPr txBox="1"/>
          <p:nvPr/>
        </p:nvSpPr>
        <p:spPr>
          <a:xfrm>
            <a:off x="6281484" y="5597333"/>
            <a:ext cx="2423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  <a:latin typeface="Open Sans" panose="020B0606030504020204"/>
              </a:rPr>
              <a:t>Triploids had more methylation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52DACB-A9E1-8934-9D7E-406E91D633E1}"/>
              </a:ext>
            </a:extLst>
          </p:cNvPr>
          <p:cNvSpPr txBox="1"/>
          <p:nvPr/>
        </p:nvSpPr>
        <p:spPr>
          <a:xfrm>
            <a:off x="6062104" y="3796213"/>
            <a:ext cx="28625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Open Sans" panose="020B0606030504020204"/>
              </a:rPr>
              <a:t>The methylation pattern present across ploidy reversed</a:t>
            </a:r>
          </a:p>
        </p:txBody>
      </p:sp>
    </p:spTree>
    <p:extLst>
      <p:ext uri="{BB962C8B-B14F-4D97-AF65-F5344CB8AC3E}">
        <p14:creationId xmlns:p14="http://schemas.microsoft.com/office/powerpoint/2010/main" val="2195691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3C979-60FD-26E7-09AC-69EAA642B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A9453F-4929-7F3F-4EA0-4DD4ECF27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71" y="448672"/>
            <a:ext cx="7123429" cy="991998"/>
          </a:xfrm>
        </p:spPr>
        <p:txBody>
          <a:bodyPr>
            <a:noAutofit/>
          </a:bodyPr>
          <a:lstStyle/>
          <a:p>
            <a:r>
              <a:rPr lang="en-US" sz="2400" dirty="0"/>
              <a:t>What can we learn from differences between ploidy following stress?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C7A1B-CE01-4858-ED8B-2D4176A9E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15318D-526D-E062-54D0-452219546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95" y="1749233"/>
            <a:ext cx="6057290" cy="50172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AA8F68-88FC-D13A-AEC4-BABC271E06CE}"/>
              </a:ext>
            </a:extLst>
          </p:cNvPr>
          <p:cNvSpPr/>
          <p:nvPr/>
        </p:nvSpPr>
        <p:spPr>
          <a:xfrm>
            <a:off x="687071" y="1777808"/>
            <a:ext cx="5370829" cy="1203517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D0CE89-4598-C6EF-82CC-9B9B9D829188}"/>
              </a:ext>
            </a:extLst>
          </p:cNvPr>
          <p:cNvSpPr/>
          <p:nvPr/>
        </p:nvSpPr>
        <p:spPr>
          <a:xfrm>
            <a:off x="687070" y="5468165"/>
            <a:ext cx="5370829" cy="732610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6D9BC1-E1B8-79D4-CF73-C652C557656F}"/>
              </a:ext>
            </a:extLst>
          </p:cNvPr>
          <p:cNvSpPr txBox="1"/>
          <p:nvPr/>
        </p:nvSpPr>
        <p:spPr>
          <a:xfrm>
            <a:off x="6496050" y="3684838"/>
            <a:ext cx="24237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Open Sans" panose="020B0606030504020204"/>
              </a:rPr>
              <a:t>Stress accentuates differences already present across ploidy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CF751F-A05C-A7ED-93B9-082B7CD0BCB8}"/>
              </a:ext>
            </a:extLst>
          </p:cNvPr>
          <p:cNvCxnSpPr>
            <a:cxnSpLocks/>
          </p:cNvCxnSpPr>
          <p:nvPr/>
        </p:nvCxnSpPr>
        <p:spPr>
          <a:xfrm>
            <a:off x="6057899" y="2394529"/>
            <a:ext cx="695928" cy="0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70AA61D-182C-1B55-82BC-8370132C63FB}"/>
              </a:ext>
            </a:extLst>
          </p:cNvPr>
          <p:cNvSpPr txBox="1"/>
          <p:nvPr/>
        </p:nvSpPr>
        <p:spPr>
          <a:xfrm>
            <a:off x="6753827" y="1902512"/>
            <a:ext cx="2034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Open Sans" panose="020B0606030504020204"/>
              </a:rPr>
              <a:t>Stress Adaptation:</a:t>
            </a:r>
          </a:p>
          <a:p>
            <a:pPr algn="ctr"/>
            <a:r>
              <a:rPr lang="en-US" sz="1400" dirty="0">
                <a:latin typeface="Open Sans" panose="020B0606030504020204"/>
              </a:rPr>
              <a:t>Phosphatidylinositol-binding </a:t>
            </a:r>
            <a:r>
              <a:rPr lang="en-US" sz="1400" dirty="0" err="1">
                <a:latin typeface="Open Sans" panose="020B0606030504020204"/>
              </a:rPr>
              <a:t>clathrin</a:t>
            </a:r>
            <a:r>
              <a:rPr lang="en-US" sz="1400" dirty="0">
                <a:latin typeface="Open Sans" panose="020B0606030504020204"/>
              </a:rPr>
              <a:t> assembly protein (LAP)</a:t>
            </a:r>
          </a:p>
        </p:txBody>
      </p:sp>
    </p:spTree>
    <p:extLst>
      <p:ext uri="{BB962C8B-B14F-4D97-AF65-F5344CB8AC3E}">
        <p14:creationId xmlns:p14="http://schemas.microsoft.com/office/powerpoint/2010/main" val="79053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32CD8-584B-F172-AFE0-678B8EA8D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AA6617-25B7-7DD1-69B4-CBC5E8E16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71" y="477247"/>
            <a:ext cx="7123429" cy="991998"/>
          </a:xfrm>
        </p:spPr>
        <p:txBody>
          <a:bodyPr>
            <a:noAutofit/>
          </a:bodyPr>
          <a:lstStyle/>
          <a:p>
            <a:r>
              <a:rPr lang="en-US" sz="2400" dirty="0"/>
              <a:t>What can we learn from differences between ploidy following stress?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0EE80-83C3-E7B6-96E9-17DA8D32F8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BF41E-4CC5-5E19-3B14-0D4968DA0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95" y="1749233"/>
            <a:ext cx="6057290" cy="50172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5051BE-D451-B963-F318-D8593970AD25}"/>
              </a:ext>
            </a:extLst>
          </p:cNvPr>
          <p:cNvSpPr/>
          <p:nvPr/>
        </p:nvSpPr>
        <p:spPr>
          <a:xfrm>
            <a:off x="687070" y="2964187"/>
            <a:ext cx="5370829" cy="2509512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1C0551-CD4C-988C-4D62-9A5F6D5CD339}"/>
              </a:ext>
            </a:extLst>
          </p:cNvPr>
          <p:cNvSpPr txBox="1"/>
          <p:nvPr/>
        </p:nvSpPr>
        <p:spPr>
          <a:xfrm>
            <a:off x="6405863" y="1542256"/>
            <a:ext cx="26142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Open Sans" panose="020B0606030504020204"/>
              </a:rPr>
              <a:t>Stress </a:t>
            </a:r>
            <a:r>
              <a:rPr lang="en-US" sz="1800" b="1" dirty="0">
                <a:latin typeface="Open Sans" panose="020B0606030504020204"/>
              </a:rPr>
              <a:t>reverses </a:t>
            </a:r>
            <a:r>
              <a:rPr lang="en-US" b="1" dirty="0">
                <a:latin typeface="Open Sans" panose="020B0606030504020204"/>
              </a:rPr>
              <a:t>differences already present across ploidy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8AA4DA-82C8-24E1-B74C-37C93D68FD17}"/>
              </a:ext>
            </a:extLst>
          </p:cNvPr>
          <p:cNvCxnSpPr>
            <a:cxnSpLocks/>
          </p:cNvCxnSpPr>
          <p:nvPr/>
        </p:nvCxnSpPr>
        <p:spPr>
          <a:xfrm>
            <a:off x="6057899" y="3752850"/>
            <a:ext cx="695928" cy="11126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E789898-FD84-7CC8-0FE3-72FBC58C4CC0}"/>
              </a:ext>
            </a:extLst>
          </p:cNvPr>
          <p:cNvSpPr txBox="1"/>
          <p:nvPr/>
        </p:nvSpPr>
        <p:spPr>
          <a:xfrm>
            <a:off x="6744360" y="2964187"/>
            <a:ext cx="203457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Open Sans" panose="020B0606030504020204"/>
              </a:rPr>
              <a:t>Apoptosis:</a:t>
            </a:r>
          </a:p>
          <a:p>
            <a:pPr algn="ctr"/>
            <a:r>
              <a:rPr lang="en-US" sz="1400" dirty="0">
                <a:latin typeface="Open Sans" panose="020B0606030504020204"/>
              </a:rPr>
              <a:t>CAD Protein</a:t>
            </a:r>
          </a:p>
          <a:p>
            <a:pPr algn="ctr"/>
            <a:endParaRPr lang="en-US" sz="1400" dirty="0">
              <a:latin typeface="Open Sans" panose="020B0606030504020204"/>
            </a:endParaRPr>
          </a:p>
          <a:p>
            <a:pPr algn="ctr"/>
            <a:r>
              <a:rPr lang="en-US" sz="1400" b="1" dirty="0">
                <a:latin typeface="Open Sans" panose="020B0606030504020204"/>
              </a:rPr>
              <a:t>DNA Damage Response:</a:t>
            </a:r>
          </a:p>
          <a:p>
            <a:pPr algn="ctr"/>
            <a:r>
              <a:rPr lang="en-US" sz="1400" dirty="0">
                <a:latin typeface="Open Sans" panose="020B0606030504020204"/>
              </a:rPr>
              <a:t>Nesprin-1</a:t>
            </a:r>
          </a:p>
          <a:p>
            <a:pPr algn="ctr"/>
            <a:endParaRPr lang="en-US" sz="1400" dirty="0">
              <a:latin typeface="Open Sans" panose="020B0606030504020204"/>
            </a:endParaRPr>
          </a:p>
          <a:p>
            <a:pPr algn="ctr"/>
            <a:r>
              <a:rPr lang="en-US" sz="1400" b="1" dirty="0">
                <a:latin typeface="Open Sans" panose="020B0606030504020204"/>
              </a:rPr>
              <a:t>Stress Response:</a:t>
            </a:r>
          </a:p>
          <a:p>
            <a:pPr algn="ctr"/>
            <a:r>
              <a:rPr lang="en-US" sz="1400" dirty="0" err="1"/>
              <a:t>Dihydropyrimidinase</a:t>
            </a:r>
            <a:endParaRPr lang="en-US" sz="1400" dirty="0"/>
          </a:p>
          <a:p>
            <a:pPr algn="ctr"/>
            <a:endParaRPr lang="en-US" sz="1400" dirty="0">
              <a:latin typeface="Open Sans" panose="020B0606030504020204"/>
            </a:endParaRPr>
          </a:p>
          <a:p>
            <a:pPr algn="ctr"/>
            <a:r>
              <a:rPr lang="en-US" sz="1400" b="1" dirty="0">
                <a:latin typeface="Open Sans" panose="020B0606030504020204"/>
              </a:rPr>
              <a:t>ATP/AMP </a:t>
            </a:r>
            <a:r>
              <a:rPr lang="en-US" sz="1400" b="1" dirty="0" err="1">
                <a:latin typeface="Open Sans" panose="020B0606030504020204"/>
              </a:rPr>
              <a:t>Homeostatis</a:t>
            </a:r>
            <a:r>
              <a:rPr lang="en-US" sz="1400" b="1" dirty="0">
                <a:latin typeface="Open Sans" panose="020B0606030504020204"/>
              </a:rPr>
              <a:t>:</a:t>
            </a:r>
          </a:p>
          <a:p>
            <a:pPr algn="ctr"/>
            <a:r>
              <a:rPr lang="en-US" sz="1400" dirty="0"/>
              <a:t>Adenylate kinase 9</a:t>
            </a:r>
            <a:endParaRPr lang="en-US" sz="1400" dirty="0">
              <a:latin typeface="Open Sans" panose="020B060603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159017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4259A-0E5C-FDFC-9DFE-55F8EC219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254421-6967-F819-3BAA-A22F71A3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43" y="425013"/>
            <a:ext cx="5990122" cy="991998"/>
          </a:xfrm>
        </p:spPr>
        <p:txBody>
          <a:bodyPr>
            <a:noAutofit/>
          </a:bodyPr>
          <a:lstStyle/>
          <a:p>
            <a:r>
              <a:rPr lang="en-US" sz="2400" dirty="0"/>
              <a:t>Why is it useful to understand how epigenetics respond to heatwaves?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B9539F6D-C4C6-8D95-C80E-0B996B3EA392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Conclusion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42504B4-FAD5-FB17-28FD-99D8220C18A1}"/>
              </a:ext>
            </a:extLst>
          </p:cNvPr>
          <p:cNvSpPr/>
          <p:nvPr/>
        </p:nvSpPr>
        <p:spPr>
          <a:xfrm>
            <a:off x="1618292" y="1764418"/>
            <a:ext cx="1422400" cy="6953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63CF37-AB0D-E9F4-5178-9DB8B5AE4945}"/>
              </a:ext>
            </a:extLst>
          </p:cNvPr>
          <p:cNvSpPr/>
          <p:nvPr/>
        </p:nvSpPr>
        <p:spPr>
          <a:xfrm>
            <a:off x="869296" y="3006916"/>
            <a:ext cx="1126837" cy="5818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Genetic Variation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23B80B3-040C-7951-8D5A-000AAA802070}"/>
              </a:ext>
            </a:extLst>
          </p:cNvPr>
          <p:cNvSpPr/>
          <p:nvPr/>
        </p:nvSpPr>
        <p:spPr>
          <a:xfrm>
            <a:off x="2739658" y="3006916"/>
            <a:ext cx="1126837" cy="5818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Epigenetic Variation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E71DA6C-EC94-046F-3FD1-EFDC7CA34CFC}"/>
              </a:ext>
            </a:extLst>
          </p:cNvPr>
          <p:cNvCxnSpPr>
            <a:cxnSpLocks/>
          </p:cNvCxnSpPr>
          <p:nvPr/>
        </p:nvCxnSpPr>
        <p:spPr>
          <a:xfrm>
            <a:off x="2439479" y="2573143"/>
            <a:ext cx="443345" cy="360675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8D7D073-2EE7-7545-9658-8358185E06D3}"/>
              </a:ext>
            </a:extLst>
          </p:cNvPr>
          <p:cNvCxnSpPr>
            <a:cxnSpLocks/>
          </p:cNvCxnSpPr>
          <p:nvPr/>
        </p:nvCxnSpPr>
        <p:spPr>
          <a:xfrm flipH="1">
            <a:off x="2077960" y="3297862"/>
            <a:ext cx="585788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E93892D-568D-F3F0-3FC3-3D3A82D47904}"/>
              </a:ext>
            </a:extLst>
          </p:cNvPr>
          <p:cNvCxnSpPr>
            <a:cxnSpLocks/>
          </p:cNvCxnSpPr>
          <p:nvPr/>
        </p:nvCxnSpPr>
        <p:spPr>
          <a:xfrm flipH="1">
            <a:off x="1801736" y="2573143"/>
            <a:ext cx="416070" cy="360675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1FBC2DD-BD83-1CB7-6458-B3114825BA2A}"/>
              </a:ext>
            </a:extLst>
          </p:cNvPr>
          <p:cNvSpPr txBox="1"/>
          <p:nvPr/>
        </p:nvSpPr>
        <p:spPr>
          <a:xfrm>
            <a:off x="2882824" y="2587811"/>
            <a:ext cx="547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FF31CC-6254-65C3-EE2A-DBD8B044B1DE}"/>
              </a:ext>
            </a:extLst>
          </p:cNvPr>
          <p:cNvSpPr txBox="1"/>
          <p:nvPr/>
        </p:nvSpPr>
        <p:spPr>
          <a:xfrm>
            <a:off x="1344563" y="2589266"/>
            <a:ext cx="547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4B3B5C2-EC94-2921-6BE6-A824D0BDC059}"/>
              </a:ext>
            </a:extLst>
          </p:cNvPr>
          <p:cNvSpPr txBox="1"/>
          <p:nvPr/>
        </p:nvSpPr>
        <p:spPr>
          <a:xfrm>
            <a:off x="1999598" y="2999703"/>
            <a:ext cx="7425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Regulates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9F7078-4799-1D06-1A34-F99AFC8EF7F5}"/>
              </a:ext>
            </a:extLst>
          </p:cNvPr>
          <p:cNvCxnSpPr>
            <a:cxnSpLocks/>
          </p:cNvCxnSpPr>
          <p:nvPr/>
        </p:nvCxnSpPr>
        <p:spPr>
          <a:xfrm>
            <a:off x="1368792" y="3696782"/>
            <a:ext cx="360978" cy="604765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4C4FA8F-CB5E-5201-5FF4-C70CBD7F56B9}"/>
              </a:ext>
            </a:extLst>
          </p:cNvPr>
          <p:cNvCxnSpPr>
            <a:cxnSpLocks/>
          </p:cNvCxnSpPr>
          <p:nvPr/>
        </p:nvCxnSpPr>
        <p:spPr>
          <a:xfrm flipH="1">
            <a:off x="2359179" y="3689256"/>
            <a:ext cx="795181" cy="619971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51DF51E-CE6B-AA90-3B83-575F759661CA}"/>
              </a:ext>
            </a:extLst>
          </p:cNvPr>
          <p:cNvSpPr/>
          <p:nvPr/>
        </p:nvSpPr>
        <p:spPr>
          <a:xfrm>
            <a:off x="1284933" y="4419150"/>
            <a:ext cx="1422400" cy="7516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 Expression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762F4FF-F076-2578-3B4D-78AD343C42F9}"/>
              </a:ext>
            </a:extLst>
          </p:cNvPr>
          <p:cNvSpPr txBox="1"/>
          <p:nvPr/>
        </p:nvSpPr>
        <p:spPr>
          <a:xfrm>
            <a:off x="2130997" y="3722165"/>
            <a:ext cx="616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Affects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A444E7C-D33B-E408-F768-5402ED53F179}"/>
              </a:ext>
            </a:extLst>
          </p:cNvPr>
          <p:cNvSpPr txBox="1"/>
          <p:nvPr/>
        </p:nvSpPr>
        <p:spPr>
          <a:xfrm>
            <a:off x="898783" y="3828110"/>
            <a:ext cx="616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Affects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FFDBA92-C6BE-20F6-F703-B938044A1300}"/>
              </a:ext>
            </a:extLst>
          </p:cNvPr>
          <p:cNvSpPr/>
          <p:nvPr/>
        </p:nvSpPr>
        <p:spPr>
          <a:xfrm>
            <a:off x="3430282" y="4424055"/>
            <a:ext cx="1248386" cy="74674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Environment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B9CFC7F-832E-3FB0-80E6-E7C8A17072EF}"/>
              </a:ext>
            </a:extLst>
          </p:cNvPr>
          <p:cNvCxnSpPr>
            <a:cxnSpLocks/>
          </p:cNvCxnSpPr>
          <p:nvPr/>
        </p:nvCxnSpPr>
        <p:spPr>
          <a:xfrm flipH="1" flipV="1">
            <a:off x="3436061" y="3722165"/>
            <a:ext cx="304157" cy="579382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TextBox 1024">
            <a:extLst>
              <a:ext uri="{FF2B5EF4-FFF2-40B4-BE49-F238E27FC236}">
                <a16:creationId xmlns:a16="http://schemas.microsoft.com/office/drawing/2014/main" id="{4D331294-1875-C566-C872-F33FFF6D3CC8}"/>
              </a:ext>
            </a:extLst>
          </p:cNvPr>
          <p:cNvSpPr txBox="1"/>
          <p:nvPr/>
        </p:nvSpPr>
        <p:spPr>
          <a:xfrm>
            <a:off x="3739563" y="3892977"/>
            <a:ext cx="547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Alters</a:t>
            </a:r>
          </a:p>
        </p:txBody>
      </p:sp>
      <p:cxnSp>
        <p:nvCxnSpPr>
          <p:cNvPr id="1027" name="Straight Arrow Connector 1026">
            <a:extLst>
              <a:ext uri="{FF2B5EF4-FFF2-40B4-BE49-F238E27FC236}">
                <a16:creationId xmlns:a16="http://schemas.microsoft.com/office/drawing/2014/main" id="{0D5B29C9-F6D1-5738-FE7D-7D9F4FBB37DC}"/>
              </a:ext>
            </a:extLst>
          </p:cNvPr>
          <p:cNvCxnSpPr>
            <a:cxnSpLocks/>
          </p:cNvCxnSpPr>
          <p:nvPr/>
        </p:nvCxnSpPr>
        <p:spPr>
          <a:xfrm>
            <a:off x="2370853" y="5245797"/>
            <a:ext cx="0" cy="38233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Rectangle: Rounded Corners 1029">
            <a:extLst>
              <a:ext uri="{FF2B5EF4-FFF2-40B4-BE49-F238E27FC236}">
                <a16:creationId xmlns:a16="http://schemas.microsoft.com/office/drawing/2014/main" id="{533E5B0A-1A0D-EEE9-59FB-D41FE1F95551}"/>
              </a:ext>
            </a:extLst>
          </p:cNvPr>
          <p:cNvSpPr/>
          <p:nvPr/>
        </p:nvSpPr>
        <p:spPr>
          <a:xfrm>
            <a:off x="1779530" y="5675570"/>
            <a:ext cx="1248386" cy="746744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Phenotypic Variation</a:t>
            </a: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1776F11D-8F89-18E4-004B-9D3F3DB4986F}"/>
              </a:ext>
            </a:extLst>
          </p:cNvPr>
          <p:cNvSpPr txBox="1"/>
          <p:nvPr/>
        </p:nvSpPr>
        <p:spPr>
          <a:xfrm>
            <a:off x="1701289" y="5284334"/>
            <a:ext cx="616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Affects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8EE2164-5DB9-BC45-C1B3-30DC9F1FAABD}"/>
              </a:ext>
            </a:extLst>
          </p:cNvPr>
          <p:cNvCxnSpPr>
            <a:cxnSpLocks/>
          </p:cNvCxnSpPr>
          <p:nvPr/>
        </p:nvCxnSpPr>
        <p:spPr>
          <a:xfrm>
            <a:off x="3154360" y="6050657"/>
            <a:ext cx="712135" cy="8958"/>
          </a:xfrm>
          <a:prstGeom prst="straightConnector1">
            <a:avLst/>
          </a:prstGeom>
          <a:ln w="1047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E06482C-97AC-66DD-7216-3E9EFE0C2A5E}"/>
              </a:ext>
            </a:extLst>
          </p:cNvPr>
          <p:cNvSpPr/>
          <p:nvPr/>
        </p:nvSpPr>
        <p:spPr>
          <a:xfrm>
            <a:off x="4013947" y="5686243"/>
            <a:ext cx="1248386" cy="74674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Desired Traits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BE7CF-1B64-9407-8A43-05830ECD0ABC}"/>
              </a:ext>
            </a:extLst>
          </p:cNvPr>
          <p:cNvSpPr txBox="1"/>
          <p:nvPr/>
        </p:nvSpPr>
        <p:spPr>
          <a:xfrm>
            <a:off x="3175368" y="5617135"/>
            <a:ext cx="616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Affects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11CFDE-986B-986E-485C-62BB2796DF96}"/>
              </a:ext>
            </a:extLst>
          </p:cNvPr>
          <p:cNvSpPr txBox="1"/>
          <p:nvPr/>
        </p:nvSpPr>
        <p:spPr>
          <a:xfrm>
            <a:off x="2819934" y="4451656"/>
            <a:ext cx="547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Alters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BD63A52-6430-8211-AD79-1503E8D79437}"/>
              </a:ext>
            </a:extLst>
          </p:cNvPr>
          <p:cNvCxnSpPr>
            <a:cxnSpLocks/>
          </p:cNvCxnSpPr>
          <p:nvPr/>
        </p:nvCxnSpPr>
        <p:spPr>
          <a:xfrm flipH="1">
            <a:off x="2756769" y="4792697"/>
            <a:ext cx="610623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3935A0-BCDB-DB55-3552-6B0C85851BBC}"/>
              </a:ext>
            </a:extLst>
          </p:cNvPr>
          <p:cNvSpPr txBox="1"/>
          <p:nvPr/>
        </p:nvSpPr>
        <p:spPr>
          <a:xfrm>
            <a:off x="5141913" y="2080314"/>
            <a:ext cx="332581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Epigenetic variation influences what traits an oyster displays.</a:t>
            </a:r>
          </a:p>
          <a:p>
            <a:pPr marL="287338" indent="-287338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Open Sans" panose="020B0606030504020204"/>
                <a:cs typeface="Arial" panose="020B0604020202020204" pitchFamily="34" charset="0"/>
              </a:rPr>
              <a:t>Epigenetic variation can be altered during an oyster's life by changing their environment.</a:t>
            </a:r>
          </a:p>
        </p:txBody>
      </p:sp>
    </p:spTree>
    <p:extLst>
      <p:ext uri="{BB962C8B-B14F-4D97-AF65-F5344CB8AC3E}">
        <p14:creationId xmlns:p14="http://schemas.microsoft.com/office/powerpoint/2010/main" val="303081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036CC-9658-D4EE-8066-82B01ECCB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BE4F5C-2E0F-2011-4CF3-82BF92F3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643" y="425013"/>
            <a:ext cx="5990122" cy="991998"/>
          </a:xfrm>
        </p:spPr>
        <p:txBody>
          <a:bodyPr>
            <a:noAutofit/>
          </a:bodyPr>
          <a:lstStyle/>
          <a:p>
            <a:r>
              <a:rPr lang="en-US" sz="3200" dirty="0"/>
              <a:t>Implications for Aquaculture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DC203F10-79FC-5CAB-F4FA-903F4E8077C7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5037138" y="411163"/>
            <a:ext cx="3751262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Arial"/>
              <a:buNone/>
              <a:defRPr sz="2000" b="0" i="0" kern="1200" baseline="0">
                <a:solidFill>
                  <a:srgbClr val="4B2E83"/>
                </a:solidFill>
                <a:latin typeface="Uni Sans Regular"/>
                <a:ea typeface="+mn-ea"/>
                <a:cs typeface="Uni Sans Regular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rgbClr val="000000"/>
                </a:solidFill>
              </a:rPr>
              <a:t>Conclusion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B806DF-97F3-3FB5-6993-833ED4DA6B52}"/>
              </a:ext>
            </a:extLst>
          </p:cNvPr>
          <p:cNvSpPr txBox="1"/>
          <p:nvPr/>
        </p:nvSpPr>
        <p:spPr>
          <a:xfrm>
            <a:off x="3934115" y="2378779"/>
            <a:ext cx="489585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Open Sans" panose="020B0606030504020204"/>
              </a:rPr>
              <a:t>Methylation differences in stress and metabolic genes is consistent with </a:t>
            </a:r>
            <a:r>
              <a:rPr lang="en-US" b="1" dirty="0">
                <a:latin typeface="Open Sans" panose="020B0606030504020204"/>
              </a:rPr>
              <a:t>triploids facing higher risk under heat stress</a:t>
            </a:r>
            <a:r>
              <a:rPr lang="en-US" dirty="0">
                <a:latin typeface="Open Sans" panose="020B0606030504020204"/>
              </a:rPr>
              <a:t> compared to diploids</a:t>
            </a:r>
          </a:p>
          <a:p>
            <a:endParaRPr lang="en-US" dirty="0">
              <a:latin typeface="Open Sans" panose="020B0606030504020204"/>
            </a:endParaRPr>
          </a:p>
          <a:p>
            <a:r>
              <a:rPr lang="en-US" dirty="0"/>
              <a:t>Understanding methylation pattern differences across ploidy (e.g., </a:t>
            </a:r>
            <a:r>
              <a:rPr lang="en-US" i="1" dirty="0"/>
              <a:t>DNA repair, apoptosis, stress signaling</a:t>
            </a:r>
            <a:r>
              <a:rPr lang="en-US" dirty="0"/>
              <a:t>) can be used to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Identify resilient methylation landscapes, and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Select/induce methylation landscapes within selectively bred lines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017D1B81-A14A-C662-83EC-B5338823D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43" y="1918137"/>
            <a:ext cx="2658242" cy="39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96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2280</TotalTime>
  <Words>724</Words>
  <Application>Microsoft Office PowerPoint</Application>
  <PresentationFormat>On-screen Show (4:3)</PresentationFormat>
  <Paragraphs>119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Encode Sans Normal Black</vt:lpstr>
      <vt:lpstr>Google Sans</vt:lpstr>
      <vt:lpstr>Lucida Grande</vt:lpstr>
      <vt:lpstr>Open Sans</vt:lpstr>
      <vt:lpstr>Office Theme</vt:lpstr>
      <vt:lpstr>Epigenetic Divergence in Diploid &amp; Triploid Pacific Oysters Following Thermal Stress</vt:lpstr>
      <vt:lpstr>Pacific Oysters – tolerance is survival</vt:lpstr>
      <vt:lpstr>Reproductive  control in Pacific oysters</vt:lpstr>
      <vt:lpstr>Diploid vs.  Triploid mortality in the field</vt:lpstr>
      <vt:lpstr>Gene expression is different across ploidy following heatwaves</vt:lpstr>
      <vt:lpstr>Does DNA methylation respond differently across Diploids and Triploids following heatwaves?</vt:lpstr>
      <vt:lpstr>Experimental Design</vt:lpstr>
      <vt:lpstr>Differentially Methylated Loci (DML) associated with ploidy, heat treatment, and their interaction</vt:lpstr>
      <vt:lpstr>Methylation in triploids  differs from diploids before stress</vt:lpstr>
      <vt:lpstr>Heat changes the methylation patterns across a suite of stress response pathways</vt:lpstr>
      <vt:lpstr>What can we learn from differences between ploidy following stress?</vt:lpstr>
      <vt:lpstr>What can we learn from differences between ploidy following stress?</vt:lpstr>
      <vt:lpstr>What can we learn from differences between ploidy following stress?</vt:lpstr>
      <vt:lpstr>Why is it useful to understand how epigenetics respond to heatwaves?</vt:lpstr>
      <vt:lpstr>Implications for Aquaculture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Epigenetic divergence in diploid and triploid Pacific oysters following thermal stress</dc:title>
  <dc:creator>Matt George</dc:creator>
  <cp:lastModifiedBy>Matt George</cp:lastModifiedBy>
  <cp:revision>4</cp:revision>
  <dcterms:created xsi:type="dcterms:W3CDTF">2025-09-04T04:33:01Z</dcterms:created>
  <dcterms:modified xsi:type="dcterms:W3CDTF">2025-09-10T06:30:22Z</dcterms:modified>
</cp:coreProperties>
</file>